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3.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8"/>
  </p:notesMasterIdLst>
  <p:sldIdLst>
    <p:sldId id="256" r:id="rId2"/>
    <p:sldId id="257" r:id="rId3"/>
    <p:sldId id="258" r:id="rId4"/>
    <p:sldId id="260" r:id="rId5"/>
    <p:sldId id="261" r:id="rId6"/>
    <p:sldId id="263" r:id="rId7"/>
    <p:sldId id="270" r:id="rId8"/>
    <p:sldId id="267" r:id="rId9"/>
    <p:sldId id="268" r:id="rId10"/>
    <p:sldId id="271" r:id="rId11"/>
    <p:sldId id="269" r:id="rId12"/>
    <p:sldId id="262" r:id="rId13"/>
    <p:sldId id="264" r:id="rId14"/>
    <p:sldId id="265" r:id="rId15"/>
    <p:sldId id="266" r:id="rId16"/>
    <p:sldId id="259"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than Bolt" initials="NB" lastIdx="3" clrIdx="0">
    <p:extLst>
      <p:ext uri="{19B8F6BF-5375-455C-9EA6-DF929625EA0E}">
        <p15:presenceInfo xmlns:p15="http://schemas.microsoft.com/office/powerpoint/2012/main" userId="6750f1efcd11b53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03"/>
    <p:restoredTop sz="95875"/>
  </p:normalViewPr>
  <p:slideViewPr>
    <p:cSldViewPr snapToGrid="0" snapToObjects="1">
      <p:cViewPr varScale="1">
        <p:scale>
          <a:sx n="153" d="100"/>
          <a:sy n="153" d="100"/>
        </p:scale>
        <p:origin x="89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7-22T09:34:25.101" idx="3">
    <p:pos x="4065" y="384"/>
    <p:text>Arlette: please feel free to edit here on the clean up. </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7-22T09:25:08.572" idx="2">
    <p:pos x="3721" y="553"/>
    <p:text>Niru: please add all scatterplots here and to another slide if need be. Thank you! </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7-22T09:22:45.805" idx="1">
    <p:pos x="2973" y="565"/>
    <p:text>Teshanee: Do you mind speaking more to this slide?</p:text>
    <p:extLst>
      <p:ext uri="{C676402C-5697-4E1C-873F-D02D1690AC5C}">
        <p15:threadingInfo xmlns:p15="http://schemas.microsoft.com/office/powerpoint/2012/main" timeZoneBias="240"/>
      </p:ext>
    </p:extLst>
  </p:cm>
</p:cmLst>
</file>

<file path=ppt/diagrams/_rels/data1.xml.rels><?xml version="1.0" encoding="UTF-8" standalone="yes"?>
<Relationships xmlns="http://schemas.openxmlformats.org/package/2006/relationships"><Relationship Id="rId1" Type="http://schemas.openxmlformats.org/officeDocument/2006/relationships/hyperlink" Target="https://www.kaggle.com/mathurinache/world-happiness-report?select=2019.csv"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s://www.kaggle.com/mathurinache/world-happiness-report?select=2019.csv" TargetMode="Externa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D07197-62FE-4482-AAEB-5E4FA06A5718}" type="doc">
      <dgm:prSet loTypeId="urn:microsoft.com/office/officeart/2016/7/layout/VerticalHollowActionList" loCatId="List" qsTypeId="urn:microsoft.com/office/officeart/2005/8/quickstyle/simple5" qsCatId="simple" csTypeId="urn:microsoft.com/office/officeart/2005/8/colors/accent3_2" csCatId="accent3" phldr="1"/>
      <dgm:spPr/>
      <dgm:t>
        <a:bodyPr/>
        <a:lstStyle/>
        <a:p>
          <a:endParaRPr lang="en-US"/>
        </a:p>
      </dgm:t>
    </dgm:pt>
    <dgm:pt modelId="{9D3F3DC8-A43F-4B8A-9816-954CCF2EEA0E}">
      <dgm:prSet/>
      <dgm:spPr/>
      <dgm:t>
        <a:bodyPr/>
        <a:lstStyle/>
        <a:p>
          <a:r>
            <a:rPr lang="en-US" dirty="0"/>
            <a:t>Describe </a:t>
          </a:r>
        </a:p>
      </dgm:t>
    </dgm:pt>
    <dgm:pt modelId="{B2C13A91-AB28-4B0C-9D43-AF33396A94B5}" type="parTrans" cxnId="{F53D59FC-3ADA-4D82-AAA9-4B2BC7553E4D}">
      <dgm:prSet/>
      <dgm:spPr/>
      <dgm:t>
        <a:bodyPr/>
        <a:lstStyle/>
        <a:p>
          <a:endParaRPr lang="en-US"/>
        </a:p>
      </dgm:t>
    </dgm:pt>
    <dgm:pt modelId="{BFBF914A-8541-4731-96ED-FE8A4F87D82B}" type="sibTrans" cxnId="{F53D59FC-3ADA-4D82-AAA9-4B2BC7553E4D}">
      <dgm:prSet/>
      <dgm:spPr/>
      <dgm:t>
        <a:bodyPr/>
        <a:lstStyle/>
        <a:p>
          <a:endParaRPr lang="en-US"/>
        </a:p>
      </dgm:t>
    </dgm:pt>
    <dgm:pt modelId="{B05BC7B6-2C4F-49DF-8525-552ED0BF0369}">
      <dgm:prSet/>
      <dgm:spPr/>
      <dgm:t>
        <a:bodyPr/>
        <a:lstStyle/>
        <a:p>
          <a:r>
            <a:rPr lang="en-US" dirty="0"/>
            <a:t>We discovered a decades worth or data from </a:t>
          </a:r>
          <a:r>
            <a:rPr lang="en-US" dirty="0">
              <a:hlinkClick xmlns:r="http://schemas.openxmlformats.org/officeDocument/2006/relationships" r:id="rId1"/>
            </a:rPr>
            <a:t>Kaggle</a:t>
          </a:r>
          <a:r>
            <a:rPr lang="en-US" dirty="0"/>
            <a:t> and imported the three most recent years of data as CSVs into a </a:t>
          </a:r>
          <a:r>
            <a:rPr lang="en-US" dirty="0" err="1"/>
            <a:t>Jupyter</a:t>
          </a:r>
          <a:r>
            <a:rPr lang="en-US" dirty="0"/>
            <a:t> Notebook. </a:t>
          </a:r>
        </a:p>
      </dgm:t>
    </dgm:pt>
    <dgm:pt modelId="{7A2A5801-39AE-429E-8668-D5A96DB7EA7A}" type="parTrans" cxnId="{DCA021A4-AB8E-4C3F-BD9C-E7C72630A127}">
      <dgm:prSet/>
      <dgm:spPr/>
      <dgm:t>
        <a:bodyPr/>
        <a:lstStyle/>
        <a:p>
          <a:endParaRPr lang="en-US"/>
        </a:p>
      </dgm:t>
    </dgm:pt>
    <dgm:pt modelId="{EED8AA35-5FFD-4E70-AF36-F24821C2E34D}" type="sibTrans" cxnId="{DCA021A4-AB8E-4C3F-BD9C-E7C72630A127}">
      <dgm:prSet/>
      <dgm:spPr/>
      <dgm:t>
        <a:bodyPr/>
        <a:lstStyle/>
        <a:p>
          <a:endParaRPr lang="en-US"/>
        </a:p>
      </dgm:t>
    </dgm:pt>
    <dgm:pt modelId="{FCC4D472-F8DD-4393-9786-2907E5D59C31}">
      <dgm:prSet/>
      <dgm:spPr/>
      <dgm:t>
        <a:bodyPr/>
        <a:lstStyle/>
        <a:p>
          <a:r>
            <a:rPr lang="en-US" dirty="0"/>
            <a:t>Clean-up</a:t>
          </a:r>
        </a:p>
      </dgm:t>
    </dgm:pt>
    <dgm:pt modelId="{8EB67B41-A3E5-4289-8934-AB24B55C8314}" type="parTrans" cxnId="{B172D75A-6773-4EBC-887F-A9ECD60F13B8}">
      <dgm:prSet/>
      <dgm:spPr/>
      <dgm:t>
        <a:bodyPr/>
        <a:lstStyle/>
        <a:p>
          <a:endParaRPr lang="en-US"/>
        </a:p>
      </dgm:t>
    </dgm:pt>
    <dgm:pt modelId="{B4A377E2-C124-4A47-8254-0238CD3AE917}" type="sibTrans" cxnId="{B172D75A-6773-4EBC-887F-A9ECD60F13B8}">
      <dgm:prSet/>
      <dgm:spPr/>
      <dgm:t>
        <a:bodyPr/>
        <a:lstStyle/>
        <a:p>
          <a:endParaRPr lang="en-US"/>
        </a:p>
      </dgm:t>
    </dgm:pt>
    <dgm:pt modelId="{3224BF9D-D463-4484-B253-7EC780B48CDF}">
      <dgm:prSet/>
      <dgm:spPr/>
      <dgm:t>
        <a:bodyPr/>
        <a:lstStyle/>
        <a:p>
          <a:r>
            <a:rPr lang="en-US" dirty="0"/>
            <a:t>Merge</a:t>
          </a:r>
        </a:p>
      </dgm:t>
    </dgm:pt>
    <dgm:pt modelId="{9F241A16-6115-4C09-B088-D646C2516072}" type="parTrans" cxnId="{9A33064E-3067-498D-8C09-6659EBE86C80}">
      <dgm:prSet/>
      <dgm:spPr/>
      <dgm:t>
        <a:bodyPr/>
        <a:lstStyle/>
        <a:p>
          <a:endParaRPr lang="en-US"/>
        </a:p>
      </dgm:t>
    </dgm:pt>
    <dgm:pt modelId="{C8AFC19A-614D-4CE1-B0AF-91888975B05A}" type="sibTrans" cxnId="{9A33064E-3067-498D-8C09-6659EBE86C80}">
      <dgm:prSet/>
      <dgm:spPr/>
      <dgm:t>
        <a:bodyPr/>
        <a:lstStyle/>
        <a:p>
          <a:endParaRPr lang="en-US"/>
        </a:p>
      </dgm:t>
    </dgm:pt>
    <dgm:pt modelId="{BAB0418F-BA0E-467B-A382-3F7963C30F26}">
      <dgm:prSet/>
      <dgm:spPr/>
      <dgm:t>
        <a:bodyPr/>
        <a:lstStyle/>
        <a:p>
          <a:r>
            <a:rPr lang="en-US" dirty="0"/>
            <a:t>Once all three datasets were uniform, we merged by country into one large </a:t>
          </a:r>
          <a:r>
            <a:rPr lang="en-US" dirty="0" err="1"/>
            <a:t>dataframe</a:t>
          </a:r>
          <a:r>
            <a:rPr lang="en-US" dirty="0"/>
            <a:t>. </a:t>
          </a:r>
        </a:p>
      </dgm:t>
    </dgm:pt>
    <dgm:pt modelId="{F8121E5E-7792-4803-8968-E6809D840B47}" type="parTrans" cxnId="{8C8ACEC7-670C-4D56-B44A-6FE97E9090EB}">
      <dgm:prSet/>
      <dgm:spPr/>
      <dgm:t>
        <a:bodyPr/>
        <a:lstStyle/>
        <a:p>
          <a:endParaRPr lang="en-US"/>
        </a:p>
      </dgm:t>
    </dgm:pt>
    <dgm:pt modelId="{19983881-3739-4FF1-9565-2570B4F0737F}" type="sibTrans" cxnId="{8C8ACEC7-670C-4D56-B44A-6FE97E9090EB}">
      <dgm:prSet/>
      <dgm:spPr/>
      <dgm:t>
        <a:bodyPr/>
        <a:lstStyle/>
        <a:p>
          <a:endParaRPr lang="en-US"/>
        </a:p>
      </dgm:t>
    </dgm:pt>
    <dgm:pt modelId="{0B73692B-CA7D-4A16-8420-9D377FFF820E}">
      <dgm:prSet/>
      <dgm:spPr/>
      <dgm:t>
        <a:bodyPr/>
        <a:lstStyle/>
        <a:p>
          <a:r>
            <a:rPr lang="en-US" dirty="0"/>
            <a:t>Reorder</a:t>
          </a:r>
        </a:p>
      </dgm:t>
    </dgm:pt>
    <dgm:pt modelId="{60F96620-08E0-40FD-B41A-FFE50B355C68}" type="parTrans" cxnId="{B8D61B0F-A034-46BE-8E9C-75DF6A9615AC}">
      <dgm:prSet/>
      <dgm:spPr/>
      <dgm:t>
        <a:bodyPr/>
        <a:lstStyle/>
        <a:p>
          <a:endParaRPr lang="en-US"/>
        </a:p>
      </dgm:t>
    </dgm:pt>
    <dgm:pt modelId="{E66CA426-CA6A-4236-96BE-97E703E89090}" type="sibTrans" cxnId="{B8D61B0F-A034-46BE-8E9C-75DF6A9615AC}">
      <dgm:prSet/>
      <dgm:spPr/>
      <dgm:t>
        <a:bodyPr/>
        <a:lstStyle/>
        <a:p>
          <a:endParaRPr lang="en-US"/>
        </a:p>
      </dgm:t>
    </dgm:pt>
    <dgm:pt modelId="{3C850CB2-C22D-4F49-8AE0-CB52822D8004}">
      <dgm:prSet/>
      <dgm:spPr/>
      <dgm:t>
        <a:bodyPr/>
        <a:lstStyle/>
        <a:p>
          <a:r>
            <a:rPr lang="en-US" dirty="0"/>
            <a:t>Lastly, we reordered and titled the columns chronologically and sorted by happiness score descending.</a:t>
          </a:r>
        </a:p>
      </dgm:t>
    </dgm:pt>
    <dgm:pt modelId="{0B1035B3-738A-463B-BA95-0B8CC1C6691D}" type="parTrans" cxnId="{E0964A99-E0AD-4317-B6B7-6A38C9A1C2D4}">
      <dgm:prSet/>
      <dgm:spPr/>
      <dgm:t>
        <a:bodyPr/>
        <a:lstStyle/>
        <a:p>
          <a:endParaRPr lang="en-US"/>
        </a:p>
      </dgm:t>
    </dgm:pt>
    <dgm:pt modelId="{AE6EDDFE-F2E3-4D45-B876-3ED8CF401AD5}" type="sibTrans" cxnId="{E0964A99-E0AD-4317-B6B7-6A38C9A1C2D4}">
      <dgm:prSet/>
      <dgm:spPr/>
      <dgm:t>
        <a:bodyPr/>
        <a:lstStyle/>
        <a:p>
          <a:endParaRPr lang="en-US"/>
        </a:p>
      </dgm:t>
    </dgm:pt>
    <dgm:pt modelId="{78A8597C-394C-E64E-A47C-18015AD847A3}">
      <dgm:prSet/>
      <dgm:spPr/>
      <dgm:t>
        <a:bodyPr/>
        <a:lstStyle/>
        <a:p>
          <a:r>
            <a:rPr lang="en-US" dirty="0"/>
            <a:t>We compared our three datasets and dropped unnecessary columns. We unfortunately lost a few countries due to not being present in all three data sets. </a:t>
          </a:r>
        </a:p>
      </dgm:t>
    </dgm:pt>
    <dgm:pt modelId="{FE9DA001-3917-0E4E-9187-1694CE973EAA}" type="parTrans" cxnId="{2EAC6AE4-B303-3447-9C89-BF486436C22D}">
      <dgm:prSet/>
      <dgm:spPr/>
      <dgm:t>
        <a:bodyPr/>
        <a:lstStyle/>
        <a:p>
          <a:endParaRPr lang="en-US"/>
        </a:p>
      </dgm:t>
    </dgm:pt>
    <dgm:pt modelId="{3E3DC5E9-97D2-6540-AF79-33817E09F1CA}" type="sibTrans" cxnId="{2EAC6AE4-B303-3447-9C89-BF486436C22D}">
      <dgm:prSet/>
      <dgm:spPr/>
      <dgm:t>
        <a:bodyPr/>
        <a:lstStyle/>
        <a:p>
          <a:endParaRPr lang="en-US"/>
        </a:p>
      </dgm:t>
    </dgm:pt>
    <dgm:pt modelId="{0E876941-DADE-394C-8505-32B9D21D1620}" type="pres">
      <dgm:prSet presAssocID="{42D07197-62FE-4482-AAEB-5E4FA06A5718}" presName="Name0" presStyleCnt="0">
        <dgm:presLayoutVars>
          <dgm:dir/>
          <dgm:animLvl val="lvl"/>
          <dgm:resizeHandles val="exact"/>
        </dgm:presLayoutVars>
      </dgm:prSet>
      <dgm:spPr/>
    </dgm:pt>
    <dgm:pt modelId="{B5573164-D86D-7449-A9EE-4F3DC80396B8}" type="pres">
      <dgm:prSet presAssocID="{9D3F3DC8-A43F-4B8A-9816-954CCF2EEA0E}" presName="linNode" presStyleCnt="0"/>
      <dgm:spPr/>
    </dgm:pt>
    <dgm:pt modelId="{C4EE3477-C55A-F742-85B4-6D4D86B9CA7C}" type="pres">
      <dgm:prSet presAssocID="{9D3F3DC8-A43F-4B8A-9816-954CCF2EEA0E}" presName="parentText" presStyleLbl="solidFgAcc1" presStyleIdx="0" presStyleCnt="4">
        <dgm:presLayoutVars>
          <dgm:chMax val="1"/>
          <dgm:bulletEnabled/>
        </dgm:presLayoutVars>
      </dgm:prSet>
      <dgm:spPr/>
    </dgm:pt>
    <dgm:pt modelId="{8415799E-29B4-3446-AD2C-30DF44A45442}" type="pres">
      <dgm:prSet presAssocID="{9D3F3DC8-A43F-4B8A-9816-954CCF2EEA0E}" presName="descendantText" presStyleLbl="alignNode1" presStyleIdx="0" presStyleCnt="4">
        <dgm:presLayoutVars>
          <dgm:bulletEnabled/>
        </dgm:presLayoutVars>
      </dgm:prSet>
      <dgm:spPr/>
    </dgm:pt>
    <dgm:pt modelId="{19B7E5EF-58DB-5D4F-8DEE-86F2CDAAF666}" type="pres">
      <dgm:prSet presAssocID="{BFBF914A-8541-4731-96ED-FE8A4F87D82B}" presName="sp" presStyleCnt="0"/>
      <dgm:spPr/>
    </dgm:pt>
    <dgm:pt modelId="{B8DD34E0-CE04-3E48-A6C3-1E33E2CA918D}" type="pres">
      <dgm:prSet presAssocID="{FCC4D472-F8DD-4393-9786-2907E5D59C31}" presName="linNode" presStyleCnt="0"/>
      <dgm:spPr/>
    </dgm:pt>
    <dgm:pt modelId="{CF398318-8B7A-AE43-BF2B-64B9957E35F6}" type="pres">
      <dgm:prSet presAssocID="{FCC4D472-F8DD-4393-9786-2907E5D59C31}" presName="parentText" presStyleLbl="solidFgAcc1" presStyleIdx="1" presStyleCnt="4">
        <dgm:presLayoutVars>
          <dgm:chMax val="1"/>
          <dgm:bulletEnabled/>
        </dgm:presLayoutVars>
      </dgm:prSet>
      <dgm:spPr/>
    </dgm:pt>
    <dgm:pt modelId="{BD31C8FA-121E-FC47-8276-EFB886D683EB}" type="pres">
      <dgm:prSet presAssocID="{FCC4D472-F8DD-4393-9786-2907E5D59C31}" presName="descendantText" presStyleLbl="alignNode1" presStyleIdx="1" presStyleCnt="4">
        <dgm:presLayoutVars>
          <dgm:bulletEnabled/>
        </dgm:presLayoutVars>
      </dgm:prSet>
      <dgm:spPr/>
    </dgm:pt>
    <dgm:pt modelId="{89B3986D-6555-9340-A55A-7E68F61959A9}" type="pres">
      <dgm:prSet presAssocID="{B4A377E2-C124-4A47-8254-0238CD3AE917}" presName="sp" presStyleCnt="0"/>
      <dgm:spPr/>
    </dgm:pt>
    <dgm:pt modelId="{A40BAF7D-E646-ED45-93E3-88D973945C4F}" type="pres">
      <dgm:prSet presAssocID="{3224BF9D-D463-4484-B253-7EC780B48CDF}" presName="linNode" presStyleCnt="0"/>
      <dgm:spPr/>
    </dgm:pt>
    <dgm:pt modelId="{C961186A-4244-3B40-B3BD-4ACEE87E9033}" type="pres">
      <dgm:prSet presAssocID="{3224BF9D-D463-4484-B253-7EC780B48CDF}" presName="parentText" presStyleLbl="solidFgAcc1" presStyleIdx="2" presStyleCnt="4">
        <dgm:presLayoutVars>
          <dgm:chMax val="1"/>
          <dgm:bulletEnabled/>
        </dgm:presLayoutVars>
      </dgm:prSet>
      <dgm:spPr/>
    </dgm:pt>
    <dgm:pt modelId="{229180E9-5806-D545-8BEE-DDB483B7C8C1}" type="pres">
      <dgm:prSet presAssocID="{3224BF9D-D463-4484-B253-7EC780B48CDF}" presName="descendantText" presStyleLbl="alignNode1" presStyleIdx="2" presStyleCnt="4">
        <dgm:presLayoutVars>
          <dgm:bulletEnabled/>
        </dgm:presLayoutVars>
      </dgm:prSet>
      <dgm:spPr/>
    </dgm:pt>
    <dgm:pt modelId="{60F4B9D2-79DF-4841-99B0-B862F2394B1D}" type="pres">
      <dgm:prSet presAssocID="{C8AFC19A-614D-4CE1-B0AF-91888975B05A}" presName="sp" presStyleCnt="0"/>
      <dgm:spPr/>
    </dgm:pt>
    <dgm:pt modelId="{539241E5-1A90-C44C-9976-C449487B6C57}" type="pres">
      <dgm:prSet presAssocID="{0B73692B-CA7D-4A16-8420-9D377FFF820E}" presName="linNode" presStyleCnt="0"/>
      <dgm:spPr/>
    </dgm:pt>
    <dgm:pt modelId="{51D5453E-7035-F54D-AEA4-92F3FA342A49}" type="pres">
      <dgm:prSet presAssocID="{0B73692B-CA7D-4A16-8420-9D377FFF820E}" presName="parentText" presStyleLbl="solidFgAcc1" presStyleIdx="3" presStyleCnt="4">
        <dgm:presLayoutVars>
          <dgm:chMax val="1"/>
          <dgm:bulletEnabled/>
        </dgm:presLayoutVars>
      </dgm:prSet>
      <dgm:spPr/>
    </dgm:pt>
    <dgm:pt modelId="{CE96B82E-C0E1-9743-9A68-1409866DB513}" type="pres">
      <dgm:prSet presAssocID="{0B73692B-CA7D-4A16-8420-9D377FFF820E}" presName="descendantText" presStyleLbl="alignNode1" presStyleIdx="3" presStyleCnt="4">
        <dgm:presLayoutVars>
          <dgm:bulletEnabled/>
        </dgm:presLayoutVars>
      </dgm:prSet>
      <dgm:spPr/>
    </dgm:pt>
  </dgm:ptLst>
  <dgm:cxnLst>
    <dgm:cxn modelId="{64522A00-A403-C144-9C0D-64681319B093}" type="presOf" srcId="{3224BF9D-D463-4484-B253-7EC780B48CDF}" destId="{C961186A-4244-3B40-B3BD-4ACEE87E9033}" srcOrd="0" destOrd="0" presId="urn:microsoft.com/office/officeart/2016/7/layout/VerticalHollowActionList"/>
    <dgm:cxn modelId="{42D73F06-4460-0341-BD59-8FF6295FA670}" type="presOf" srcId="{3C850CB2-C22D-4F49-8AE0-CB52822D8004}" destId="{CE96B82E-C0E1-9743-9A68-1409866DB513}" srcOrd="0" destOrd="0" presId="urn:microsoft.com/office/officeart/2016/7/layout/VerticalHollowActionList"/>
    <dgm:cxn modelId="{B8D61B0F-A034-46BE-8E9C-75DF6A9615AC}" srcId="{42D07197-62FE-4482-AAEB-5E4FA06A5718}" destId="{0B73692B-CA7D-4A16-8420-9D377FFF820E}" srcOrd="3" destOrd="0" parTransId="{60F96620-08E0-40FD-B41A-FFE50B355C68}" sibTransId="{E66CA426-CA6A-4236-96BE-97E703E89090}"/>
    <dgm:cxn modelId="{FA03AA2C-DAF7-9D4E-B967-B3A9EF77CAF6}" type="presOf" srcId="{0B73692B-CA7D-4A16-8420-9D377FFF820E}" destId="{51D5453E-7035-F54D-AEA4-92F3FA342A49}" srcOrd="0" destOrd="0" presId="urn:microsoft.com/office/officeart/2016/7/layout/VerticalHollowActionList"/>
    <dgm:cxn modelId="{B0367F35-A995-254A-89A7-FCA605ABD7F0}" type="presOf" srcId="{FCC4D472-F8DD-4393-9786-2907E5D59C31}" destId="{CF398318-8B7A-AE43-BF2B-64B9957E35F6}" srcOrd="0" destOrd="0" presId="urn:microsoft.com/office/officeart/2016/7/layout/VerticalHollowActionList"/>
    <dgm:cxn modelId="{536D3741-47A1-A742-A5FD-E8C29CFC9FF1}" type="presOf" srcId="{B05BC7B6-2C4F-49DF-8525-552ED0BF0369}" destId="{8415799E-29B4-3446-AD2C-30DF44A45442}" srcOrd="0" destOrd="0" presId="urn:microsoft.com/office/officeart/2016/7/layout/VerticalHollowActionList"/>
    <dgm:cxn modelId="{9A33064E-3067-498D-8C09-6659EBE86C80}" srcId="{42D07197-62FE-4482-AAEB-5E4FA06A5718}" destId="{3224BF9D-D463-4484-B253-7EC780B48CDF}" srcOrd="2" destOrd="0" parTransId="{9F241A16-6115-4C09-B088-D646C2516072}" sibTransId="{C8AFC19A-614D-4CE1-B0AF-91888975B05A}"/>
    <dgm:cxn modelId="{6F520D50-ADF1-3E42-A954-0DAC79822379}" type="presOf" srcId="{42D07197-62FE-4482-AAEB-5E4FA06A5718}" destId="{0E876941-DADE-394C-8505-32B9D21D1620}" srcOrd="0" destOrd="0" presId="urn:microsoft.com/office/officeart/2016/7/layout/VerticalHollowActionList"/>
    <dgm:cxn modelId="{B172D75A-6773-4EBC-887F-A9ECD60F13B8}" srcId="{42D07197-62FE-4482-AAEB-5E4FA06A5718}" destId="{FCC4D472-F8DD-4393-9786-2907E5D59C31}" srcOrd="1" destOrd="0" parTransId="{8EB67B41-A3E5-4289-8934-AB24B55C8314}" sibTransId="{B4A377E2-C124-4A47-8254-0238CD3AE917}"/>
    <dgm:cxn modelId="{DAD3B06F-E547-0641-810F-ACC3FF4C6DFE}" type="presOf" srcId="{78A8597C-394C-E64E-A47C-18015AD847A3}" destId="{BD31C8FA-121E-FC47-8276-EFB886D683EB}" srcOrd="0" destOrd="0" presId="urn:microsoft.com/office/officeart/2016/7/layout/VerticalHollowActionList"/>
    <dgm:cxn modelId="{30334B8D-7137-5341-A81E-AECCF89867E8}" type="presOf" srcId="{9D3F3DC8-A43F-4B8A-9816-954CCF2EEA0E}" destId="{C4EE3477-C55A-F742-85B4-6D4D86B9CA7C}" srcOrd="0" destOrd="0" presId="urn:microsoft.com/office/officeart/2016/7/layout/VerticalHollowActionList"/>
    <dgm:cxn modelId="{E0964A99-E0AD-4317-B6B7-6A38C9A1C2D4}" srcId="{0B73692B-CA7D-4A16-8420-9D377FFF820E}" destId="{3C850CB2-C22D-4F49-8AE0-CB52822D8004}" srcOrd="0" destOrd="0" parTransId="{0B1035B3-738A-463B-BA95-0B8CC1C6691D}" sibTransId="{AE6EDDFE-F2E3-4D45-B876-3ED8CF401AD5}"/>
    <dgm:cxn modelId="{6034F79C-1465-6A4F-92AD-B7862795B666}" type="presOf" srcId="{BAB0418F-BA0E-467B-A382-3F7963C30F26}" destId="{229180E9-5806-D545-8BEE-DDB483B7C8C1}" srcOrd="0" destOrd="0" presId="urn:microsoft.com/office/officeart/2016/7/layout/VerticalHollowActionList"/>
    <dgm:cxn modelId="{DCA021A4-AB8E-4C3F-BD9C-E7C72630A127}" srcId="{9D3F3DC8-A43F-4B8A-9816-954CCF2EEA0E}" destId="{B05BC7B6-2C4F-49DF-8525-552ED0BF0369}" srcOrd="0" destOrd="0" parTransId="{7A2A5801-39AE-429E-8668-D5A96DB7EA7A}" sibTransId="{EED8AA35-5FFD-4E70-AF36-F24821C2E34D}"/>
    <dgm:cxn modelId="{8C8ACEC7-670C-4D56-B44A-6FE97E9090EB}" srcId="{3224BF9D-D463-4484-B253-7EC780B48CDF}" destId="{BAB0418F-BA0E-467B-A382-3F7963C30F26}" srcOrd="0" destOrd="0" parTransId="{F8121E5E-7792-4803-8968-E6809D840B47}" sibTransId="{19983881-3739-4FF1-9565-2570B4F0737F}"/>
    <dgm:cxn modelId="{2EAC6AE4-B303-3447-9C89-BF486436C22D}" srcId="{FCC4D472-F8DD-4393-9786-2907E5D59C31}" destId="{78A8597C-394C-E64E-A47C-18015AD847A3}" srcOrd="0" destOrd="0" parTransId="{FE9DA001-3917-0E4E-9187-1694CE973EAA}" sibTransId="{3E3DC5E9-97D2-6540-AF79-33817E09F1CA}"/>
    <dgm:cxn modelId="{F53D59FC-3ADA-4D82-AAA9-4B2BC7553E4D}" srcId="{42D07197-62FE-4482-AAEB-5E4FA06A5718}" destId="{9D3F3DC8-A43F-4B8A-9816-954CCF2EEA0E}" srcOrd="0" destOrd="0" parTransId="{B2C13A91-AB28-4B0C-9D43-AF33396A94B5}" sibTransId="{BFBF914A-8541-4731-96ED-FE8A4F87D82B}"/>
    <dgm:cxn modelId="{E24961C4-A4A1-A64A-9552-3599A31606F0}" type="presParOf" srcId="{0E876941-DADE-394C-8505-32B9D21D1620}" destId="{B5573164-D86D-7449-A9EE-4F3DC80396B8}" srcOrd="0" destOrd="0" presId="urn:microsoft.com/office/officeart/2016/7/layout/VerticalHollowActionList"/>
    <dgm:cxn modelId="{6A739CAB-8B19-0944-B9C2-2AC4601EDFB4}" type="presParOf" srcId="{B5573164-D86D-7449-A9EE-4F3DC80396B8}" destId="{C4EE3477-C55A-F742-85B4-6D4D86B9CA7C}" srcOrd="0" destOrd="0" presId="urn:microsoft.com/office/officeart/2016/7/layout/VerticalHollowActionList"/>
    <dgm:cxn modelId="{683C6575-F044-DB48-BC5A-533752FEEA16}" type="presParOf" srcId="{B5573164-D86D-7449-A9EE-4F3DC80396B8}" destId="{8415799E-29B4-3446-AD2C-30DF44A45442}" srcOrd="1" destOrd="0" presId="urn:microsoft.com/office/officeart/2016/7/layout/VerticalHollowActionList"/>
    <dgm:cxn modelId="{5947E6B8-06F5-A44C-8CA6-9E89734CE303}" type="presParOf" srcId="{0E876941-DADE-394C-8505-32B9D21D1620}" destId="{19B7E5EF-58DB-5D4F-8DEE-86F2CDAAF666}" srcOrd="1" destOrd="0" presId="urn:microsoft.com/office/officeart/2016/7/layout/VerticalHollowActionList"/>
    <dgm:cxn modelId="{D38C3600-8600-4E4A-A965-1292D3DE5BF6}" type="presParOf" srcId="{0E876941-DADE-394C-8505-32B9D21D1620}" destId="{B8DD34E0-CE04-3E48-A6C3-1E33E2CA918D}" srcOrd="2" destOrd="0" presId="urn:microsoft.com/office/officeart/2016/7/layout/VerticalHollowActionList"/>
    <dgm:cxn modelId="{35FD08AF-DE5B-7E45-B7F1-9A68D27A22B8}" type="presParOf" srcId="{B8DD34E0-CE04-3E48-A6C3-1E33E2CA918D}" destId="{CF398318-8B7A-AE43-BF2B-64B9957E35F6}" srcOrd="0" destOrd="0" presId="urn:microsoft.com/office/officeart/2016/7/layout/VerticalHollowActionList"/>
    <dgm:cxn modelId="{906DB31E-E72E-1F4A-BDA9-4961766F38A9}" type="presParOf" srcId="{B8DD34E0-CE04-3E48-A6C3-1E33E2CA918D}" destId="{BD31C8FA-121E-FC47-8276-EFB886D683EB}" srcOrd="1" destOrd="0" presId="urn:microsoft.com/office/officeart/2016/7/layout/VerticalHollowActionList"/>
    <dgm:cxn modelId="{E22927FA-1D63-9F42-84A6-88F1C3561029}" type="presParOf" srcId="{0E876941-DADE-394C-8505-32B9D21D1620}" destId="{89B3986D-6555-9340-A55A-7E68F61959A9}" srcOrd="3" destOrd="0" presId="urn:microsoft.com/office/officeart/2016/7/layout/VerticalHollowActionList"/>
    <dgm:cxn modelId="{176530D1-62F5-3E48-95ED-C2F3609028DA}" type="presParOf" srcId="{0E876941-DADE-394C-8505-32B9D21D1620}" destId="{A40BAF7D-E646-ED45-93E3-88D973945C4F}" srcOrd="4" destOrd="0" presId="urn:microsoft.com/office/officeart/2016/7/layout/VerticalHollowActionList"/>
    <dgm:cxn modelId="{09815790-91BD-DE4C-B8E0-78F9274366CB}" type="presParOf" srcId="{A40BAF7D-E646-ED45-93E3-88D973945C4F}" destId="{C961186A-4244-3B40-B3BD-4ACEE87E9033}" srcOrd="0" destOrd="0" presId="urn:microsoft.com/office/officeart/2016/7/layout/VerticalHollowActionList"/>
    <dgm:cxn modelId="{1ED0F758-32B9-634C-B701-E01412D84FC0}" type="presParOf" srcId="{A40BAF7D-E646-ED45-93E3-88D973945C4F}" destId="{229180E9-5806-D545-8BEE-DDB483B7C8C1}" srcOrd="1" destOrd="0" presId="urn:microsoft.com/office/officeart/2016/7/layout/VerticalHollowActionList"/>
    <dgm:cxn modelId="{80BA0822-6099-DA46-B5F9-0E21F3CE8D9C}" type="presParOf" srcId="{0E876941-DADE-394C-8505-32B9D21D1620}" destId="{60F4B9D2-79DF-4841-99B0-B862F2394B1D}" srcOrd="5" destOrd="0" presId="urn:microsoft.com/office/officeart/2016/7/layout/VerticalHollowActionList"/>
    <dgm:cxn modelId="{65EE694C-521E-5643-9969-BFCDA23AD2CE}" type="presParOf" srcId="{0E876941-DADE-394C-8505-32B9D21D1620}" destId="{539241E5-1A90-C44C-9976-C449487B6C57}" srcOrd="6" destOrd="0" presId="urn:microsoft.com/office/officeart/2016/7/layout/VerticalHollowActionList"/>
    <dgm:cxn modelId="{044C8A32-8E08-D84D-B9F7-E7CD1FE98B46}" type="presParOf" srcId="{539241E5-1A90-C44C-9976-C449487B6C57}" destId="{51D5453E-7035-F54D-AEA4-92F3FA342A49}" srcOrd="0" destOrd="0" presId="urn:microsoft.com/office/officeart/2016/7/layout/VerticalHollowActionList"/>
    <dgm:cxn modelId="{9D62FCD0-6BAC-4D43-98B4-5F85F855B04F}" type="presParOf" srcId="{539241E5-1A90-C44C-9976-C449487B6C57}" destId="{CE96B82E-C0E1-9743-9A68-1409866DB513}" srcOrd="1" destOrd="0" presId="urn:microsoft.com/office/officeart/2016/7/layout/VerticalHollowAc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15799E-29B4-3446-AD2C-30DF44A45442}">
      <dsp:nvSpPr>
        <dsp:cNvPr id="0" name=""/>
        <dsp:cNvSpPr/>
      </dsp:nvSpPr>
      <dsp:spPr>
        <a:xfrm>
          <a:off x="1014487" y="1812"/>
          <a:ext cx="4057949" cy="939054"/>
        </a:xfrm>
        <a:prstGeom prst="rect">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w="6350" cap="flat" cmpd="sng" algn="in">
          <a:solidFill>
            <a:schemeClr val="accent3">
              <a:hueOff val="0"/>
              <a:satOff val="0"/>
              <a:lumOff val="0"/>
              <a:alphaOff val="0"/>
            </a:schemeClr>
          </a:solidFill>
          <a:prstDash val="solid"/>
        </a:ln>
        <a:effectLst>
          <a:outerShdw blurRad="57150" dist="19050" dir="5400000" algn="ctr" rotWithShape="0">
            <a:srgbClr val="000000">
              <a:alpha val="35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78735" tIns="238520" rIns="78735" bIns="238520" numCol="1" spcCol="1270" anchor="ctr" anchorCtr="0">
          <a:noAutofit/>
        </a:bodyPr>
        <a:lstStyle/>
        <a:p>
          <a:pPr marL="0" lvl="0" indent="0" algn="l" defTabSz="488950">
            <a:lnSpc>
              <a:spcPct val="90000"/>
            </a:lnSpc>
            <a:spcBef>
              <a:spcPct val="0"/>
            </a:spcBef>
            <a:spcAft>
              <a:spcPct val="35000"/>
            </a:spcAft>
            <a:buNone/>
          </a:pPr>
          <a:r>
            <a:rPr lang="en-US" sz="1100" kern="1200" dirty="0"/>
            <a:t>We discovered a decades worth or data from </a:t>
          </a:r>
          <a:r>
            <a:rPr lang="en-US" sz="1100" kern="1200" dirty="0">
              <a:hlinkClick xmlns:r="http://schemas.openxmlformats.org/officeDocument/2006/relationships" r:id="rId1"/>
            </a:rPr>
            <a:t>Kaggle</a:t>
          </a:r>
          <a:r>
            <a:rPr lang="en-US" sz="1100" kern="1200" dirty="0"/>
            <a:t> and imported the three most recent years of data as CSVs into a </a:t>
          </a:r>
          <a:r>
            <a:rPr lang="en-US" sz="1100" kern="1200" dirty="0" err="1"/>
            <a:t>Jupyter</a:t>
          </a:r>
          <a:r>
            <a:rPr lang="en-US" sz="1100" kern="1200" dirty="0"/>
            <a:t> Notebook. </a:t>
          </a:r>
        </a:p>
      </dsp:txBody>
      <dsp:txXfrm>
        <a:off x="1014487" y="1812"/>
        <a:ext cx="4057949" cy="939054"/>
      </dsp:txXfrm>
    </dsp:sp>
    <dsp:sp modelId="{C4EE3477-C55A-F742-85B4-6D4D86B9CA7C}">
      <dsp:nvSpPr>
        <dsp:cNvPr id="0" name=""/>
        <dsp:cNvSpPr/>
      </dsp:nvSpPr>
      <dsp:spPr>
        <a:xfrm>
          <a:off x="0" y="1812"/>
          <a:ext cx="1014487" cy="939054"/>
        </a:xfrm>
        <a:prstGeom prst="rect">
          <a:avLst/>
        </a:prstGeom>
        <a:solidFill>
          <a:schemeClr val="lt1">
            <a:hueOff val="0"/>
            <a:satOff val="0"/>
            <a:lumOff val="0"/>
            <a:alphaOff val="0"/>
          </a:schemeClr>
        </a:solidFill>
        <a:ln w="6350" cap="flat" cmpd="sng" algn="in">
          <a:solidFill>
            <a:schemeClr val="accent3">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53683" tIns="92758" rIns="53683" bIns="92758" numCol="1" spcCol="1270" anchor="ctr" anchorCtr="0">
          <a:noAutofit/>
        </a:bodyPr>
        <a:lstStyle/>
        <a:p>
          <a:pPr marL="0" lvl="0" indent="0" algn="ctr" defTabSz="622300">
            <a:lnSpc>
              <a:spcPct val="90000"/>
            </a:lnSpc>
            <a:spcBef>
              <a:spcPct val="0"/>
            </a:spcBef>
            <a:spcAft>
              <a:spcPct val="35000"/>
            </a:spcAft>
            <a:buNone/>
          </a:pPr>
          <a:r>
            <a:rPr lang="en-US" sz="1400" kern="1200" dirty="0"/>
            <a:t>Describe </a:t>
          </a:r>
        </a:p>
      </dsp:txBody>
      <dsp:txXfrm>
        <a:off x="0" y="1812"/>
        <a:ext cx="1014487" cy="939054"/>
      </dsp:txXfrm>
    </dsp:sp>
    <dsp:sp modelId="{BD31C8FA-121E-FC47-8276-EFB886D683EB}">
      <dsp:nvSpPr>
        <dsp:cNvPr id="0" name=""/>
        <dsp:cNvSpPr/>
      </dsp:nvSpPr>
      <dsp:spPr>
        <a:xfrm>
          <a:off x="1014487" y="997210"/>
          <a:ext cx="4057949" cy="939054"/>
        </a:xfrm>
        <a:prstGeom prst="rect">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w="6350" cap="flat" cmpd="sng" algn="in">
          <a:solidFill>
            <a:schemeClr val="accent3">
              <a:hueOff val="0"/>
              <a:satOff val="0"/>
              <a:lumOff val="0"/>
              <a:alphaOff val="0"/>
            </a:schemeClr>
          </a:solidFill>
          <a:prstDash val="solid"/>
        </a:ln>
        <a:effectLst>
          <a:outerShdw blurRad="57150" dist="19050" dir="5400000" algn="ctr" rotWithShape="0">
            <a:srgbClr val="000000">
              <a:alpha val="35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78735" tIns="238520" rIns="78735" bIns="238520" numCol="1" spcCol="1270" anchor="ctr" anchorCtr="0">
          <a:noAutofit/>
        </a:bodyPr>
        <a:lstStyle/>
        <a:p>
          <a:pPr marL="0" lvl="0" indent="0" algn="l" defTabSz="488950">
            <a:lnSpc>
              <a:spcPct val="90000"/>
            </a:lnSpc>
            <a:spcBef>
              <a:spcPct val="0"/>
            </a:spcBef>
            <a:spcAft>
              <a:spcPct val="35000"/>
            </a:spcAft>
            <a:buNone/>
          </a:pPr>
          <a:r>
            <a:rPr lang="en-US" sz="1100" kern="1200" dirty="0"/>
            <a:t>We compared our three datasets and dropped unnecessary columns. We unfortunately lost a few countries due to not being present in all three data sets. </a:t>
          </a:r>
        </a:p>
      </dsp:txBody>
      <dsp:txXfrm>
        <a:off x="1014487" y="997210"/>
        <a:ext cx="4057949" cy="939054"/>
      </dsp:txXfrm>
    </dsp:sp>
    <dsp:sp modelId="{CF398318-8B7A-AE43-BF2B-64B9957E35F6}">
      <dsp:nvSpPr>
        <dsp:cNvPr id="0" name=""/>
        <dsp:cNvSpPr/>
      </dsp:nvSpPr>
      <dsp:spPr>
        <a:xfrm>
          <a:off x="0" y="997210"/>
          <a:ext cx="1014487" cy="939054"/>
        </a:xfrm>
        <a:prstGeom prst="rect">
          <a:avLst/>
        </a:prstGeom>
        <a:solidFill>
          <a:schemeClr val="lt1">
            <a:hueOff val="0"/>
            <a:satOff val="0"/>
            <a:lumOff val="0"/>
            <a:alphaOff val="0"/>
          </a:schemeClr>
        </a:solidFill>
        <a:ln w="6350" cap="flat" cmpd="sng" algn="in">
          <a:solidFill>
            <a:schemeClr val="accent3">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53683" tIns="92758" rIns="53683" bIns="92758" numCol="1" spcCol="1270" anchor="ctr" anchorCtr="0">
          <a:noAutofit/>
        </a:bodyPr>
        <a:lstStyle/>
        <a:p>
          <a:pPr marL="0" lvl="0" indent="0" algn="ctr" defTabSz="622300">
            <a:lnSpc>
              <a:spcPct val="90000"/>
            </a:lnSpc>
            <a:spcBef>
              <a:spcPct val="0"/>
            </a:spcBef>
            <a:spcAft>
              <a:spcPct val="35000"/>
            </a:spcAft>
            <a:buNone/>
          </a:pPr>
          <a:r>
            <a:rPr lang="en-US" sz="1400" kern="1200" dirty="0"/>
            <a:t>Clean-up</a:t>
          </a:r>
        </a:p>
      </dsp:txBody>
      <dsp:txXfrm>
        <a:off x="0" y="997210"/>
        <a:ext cx="1014487" cy="939054"/>
      </dsp:txXfrm>
    </dsp:sp>
    <dsp:sp modelId="{229180E9-5806-D545-8BEE-DDB483B7C8C1}">
      <dsp:nvSpPr>
        <dsp:cNvPr id="0" name=""/>
        <dsp:cNvSpPr/>
      </dsp:nvSpPr>
      <dsp:spPr>
        <a:xfrm>
          <a:off x="1014487" y="1992607"/>
          <a:ext cx="4057949" cy="939054"/>
        </a:xfrm>
        <a:prstGeom prst="rect">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w="6350" cap="flat" cmpd="sng" algn="in">
          <a:solidFill>
            <a:schemeClr val="accent3">
              <a:hueOff val="0"/>
              <a:satOff val="0"/>
              <a:lumOff val="0"/>
              <a:alphaOff val="0"/>
            </a:schemeClr>
          </a:solidFill>
          <a:prstDash val="solid"/>
        </a:ln>
        <a:effectLst>
          <a:outerShdw blurRad="57150" dist="19050" dir="5400000" algn="ctr" rotWithShape="0">
            <a:srgbClr val="000000">
              <a:alpha val="35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78735" tIns="238520" rIns="78735" bIns="238520" numCol="1" spcCol="1270" anchor="ctr" anchorCtr="0">
          <a:noAutofit/>
        </a:bodyPr>
        <a:lstStyle/>
        <a:p>
          <a:pPr marL="0" lvl="0" indent="0" algn="l" defTabSz="488950">
            <a:lnSpc>
              <a:spcPct val="90000"/>
            </a:lnSpc>
            <a:spcBef>
              <a:spcPct val="0"/>
            </a:spcBef>
            <a:spcAft>
              <a:spcPct val="35000"/>
            </a:spcAft>
            <a:buNone/>
          </a:pPr>
          <a:r>
            <a:rPr lang="en-US" sz="1100" kern="1200" dirty="0"/>
            <a:t>Once all three datasets were uniform, we merged by country into one large </a:t>
          </a:r>
          <a:r>
            <a:rPr lang="en-US" sz="1100" kern="1200" dirty="0" err="1"/>
            <a:t>dataframe</a:t>
          </a:r>
          <a:r>
            <a:rPr lang="en-US" sz="1100" kern="1200" dirty="0"/>
            <a:t>. </a:t>
          </a:r>
        </a:p>
      </dsp:txBody>
      <dsp:txXfrm>
        <a:off x="1014487" y="1992607"/>
        <a:ext cx="4057949" cy="939054"/>
      </dsp:txXfrm>
    </dsp:sp>
    <dsp:sp modelId="{C961186A-4244-3B40-B3BD-4ACEE87E9033}">
      <dsp:nvSpPr>
        <dsp:cNvPr id="0" name=""/>
        <dsp:cNvSpPr/>
      </dsp:nvSpPr>
      <dsp:spPr>
        <a:xfrm>
          <a:off x="0" y="1992607"/>
          <a:ext cx="1014487" cy="939054"/>
        </a:xfrm>
        <a:prstGeom prst="rect">
          <a:avLst/>
        </a:prstGeom>
        <a:solidFill>
          <a:schemeClr val="lt1">
            <a:hueOff val="0"/>
            <a:satOff val="0"/>
            <a:lumOff val="0"/>
            <a:alphaOff val="0"/>
          </a:schemeClr>
        </a:solidFill>
        <a:ln w="6350" cap="flat" cmpd="sng" algn="in">
          <a:solidFill>
            <a:schemeClr val="accent3">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53683" tIns="92758" rIns="53683" bIns="92758" numCol="1" spcCol="1270" anchor="ctr" anchorCtr="0">
          <a:noAutofit/>
        </a:bodyPr>
        <a:lstStyle/>
        <a:p>
          <a:pPr marL="0" lvl="0" indent="0" algn="ctr" defTabSz="622300">
            <a:lnSpc>
              <a:spcPct val="90000"/>
            </a:lnSpc>
            <a:spcBef>
              <a:spcPct val="0"/>
            </a:spcBef>
            <a:spcAft>
              <a:spcPct val="35000"/>
            </a:spcAft>
            <a:buNone/>
          </a:pPr>
          <a:r>
            <a:rPr lang="en-US" sz="1400" kern="1200" dirty="0"/>
            <a:t>Merge</a:t>
          </a:r>
        </a:p>
      </dsp:txBody>
      <dsp:txXfrm>
        <a:off x="0" y="1992607"/>
        <a:ext cx="1014487" cy="939054"/>
      </dsp:txXfrm>
    </dsp:sp>
    <dsp:sp modelId="{CE96B82E-C0E1-9743-9A68-1409866DB513}">
      <dsp:nvSpPr>
        <dsp:cNvPr id="0" name=""/>
        <dsp:cNvSpPr/>
      </dsp:nvSpPr>
      <dsp:spPr>
        <a:xfrm>
          <a:off x="1014487" y="2988004"/>
          <a:ext cx="4057949" cy="939054"/>
        </a:xfrm>
        <a:prstGeom prst="rect">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w="6350" cap="flat" cmpd="sng" algn="in">
          <a:solidFill>
            <a:schemeClr val="accent3">
              <a:hueOff val="0"/>
              <a:satOff val="0"/>
              <a:lumOff val="0"/>
              <a:alphaOff val="0"/>
            </a:schemeClr>
          </a:solidFill>
          <a:prstDash val="solid"/>
        </a:ln>
        <a:effectLst>
          <a:outerShdw blurRad="57150" dist="19050" dir="5400000" algn="ctr" rotWithShape="0">
            <a:srgbClr val="000000">
              <a:alpha val="35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78735" tIns="238520" rIns="78735" bIns="238520" numCol="1" spcCol="1270" anchor="ctr" anchorCtr="0">
          <a:noAutofit/>
        </a:bodyPr>
        <a:lstStyle/>
        <a:p>
          <a:pPr marL="0" lvl="0" indent="0" algn="l" defTabSz="488950">
            <a:lnSpc>
              <a:spcPct val="90000"/>
            </a:lnSpc>
            <a:spcBef>
              <a:spcPct val="0"/>
            </a:spcBef>
            <a:spcAft>
              <a:spcPct val="35000"/>
            </a:spcAft>
            <a:buNone/>
          </a:pPr>
          <a:r>
            <a:rPr lang="en-US" sz="1100" kern="1200" dirty="0"/>
            <a:t>Lastly, we reordered and titled the columns chronologically and sorted by happiness score descending.</a:t>
          </a:r>
        </a:p>
      </dsp:txBody>
      <dsp:txXfrm>
        <a:off x="1014487" y="2988004"/>
        <a:ext cx="4057949" cy="939054"/>
      </dsp:txXfrm>
    </dsp:sp>
    <dsp:sp modelId="{51D5453E-7035-F54D-AEA4-92F3FA342A49}">
      <dsp:nvSpPr>
        <dsp:cNvPr id="0" name=""/>
        <dsp:cNvSpPr/>
      </dsp:nvSpPr>
      <dsp:spPr>
        <a:xfrm>
          <a:off x="0" y="2988004"/>
          <a:ext cx="1014487" cy="939054"/>
        </a:xfrm>
        <a:prstGeom prst="rect">
          <a:avLst/>
        </a:prstGeom>
        <a:solidFill>
          <a:schemeClr val="lt1">
            <a:hueOff val="0"/>
            <a:satOff val="0"/>
            <a:lumOff val="0"/>
            <a:alphaOff val="0"/>
          </a:schemeClr>
        </a:solidFill>
        <a:ln w="6350" cap="flat" cmpd="sng" algn="in">
          <a:solidFill>
            <a:schemeClr val="accent3">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53683" tIns="92758" rIns="53683" bIns="92758" numCol="1" spcCol="1270" anchor="ctr" anchorCtr="0">
          <a:noAutofit/>
        </a:bodyPr>
        <a:lstStyle/>
        <a:p>
          <a:pPr marL="0" lvl="0" indent="0" algn="ctr" defTabSz="622300">
            <a:lnSpc>
              <a:spcPct val="90000"/>
            </a:lnSpc>
            <a:spcBef>
              <a:spcPct val="0"/>
            </a:spcBef>
            <a:spcAft>
              <a:spcPct val="35000"/>
            </a:spcAft>
            <a:buNone/>
          </a:pPr>
          <a:r>
            <a:rPr lang="en-US" sz="1400" kern="1200" dirty="0"/>
            <a:t>Reorder</a:t>
          </a:r>
        </a:p>
      </dsp:txBody>
      <dsp:txXfrm>
        <a:off x="0" y="2988004"/>
        <a:ext cx="1014487" cy="939054"/>
      </dsp:txXfrm>
    </dsp:sp>
  </dsp:spTree>
</dsp:drawing>
</file>

<file path=ppt/diagrams/layout1.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5916DB-AD00-ED4D-AC37-008E7FE8C25B}" type="datetimeFigureOut">
              <a:rPr lang="en-US" smtClean="0"/>
              <a:t>7/21/20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30E966-78D4-0E4D-BA3C-66477459FED5}" type="slidenum">
              <a:rPr lang="en-US" smtClean="0"/>
              <a:t>‹#›</a:t>
            </a:fld>
            <a:endParaRPr lang="en-US"/>
          </a:p>
        </p:txBody>
      </p:sp>
    </p:spTree>
    <p:extLst>
      <p:ext uri="{BB962C8B-B14F-4D97-AF65-F5344CB8AC3E}">
        <p14:creationId xmlns:p14="http://schemas.microsoft.com/office/powerpoint/2010/main" val="877786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Nathan’s Slide</a:t>
            </a:r>
          </a:p>
        </p:txBody>
      </p:sp>
      <p:sp>
        <p:nvSpPr>
          <p:cNvPr id="4" name="Slide Number Placeholder 3"/>
          <p:cNvSpPr>
            <a:spLocks noGrp="1"/>
          </p:cNvSpPr>
          <p:nvPr>
            <p:ph type="sldNum" sz="quarter" idx="5"/>
          </p:nvPr>
        </p:nvSpPr>
        <p:spPr/>
        <p:txBody>
          <a:bodyPr/>
          <a:lstStyle/>
          <a:p>
            <a:fld id="{2130E966-78D4-0E4D-BA3C-66477459FED5}" type="slidenum">
              <a:rPr lang="en-US" smtClean="0"/>
              <a:t>2</a:t>
            </a:fld>
            <a:endParaRPr lang="en-US"/>
          </a:p>
        </p:txBody>
      </p:sp>
    </p:spTree>
    <p:extLst>
      <p:ext uri="{BB962C8B-B14F-4D97-AF65-F5344CB8AC3E}">
        <p14:creationId xmlns:p14="http://schemas.microsoft.com/office/powerpoint/2010/main" val="2684370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Arlette’s Slide</a:t>
            </a:r>
          </a:p>
        </p:txBody>
      </p:sp>
      <p:sp>
        <p:nvSpPr>
          <p:cNvPr id="4" name="Slide Number Placeholder 3"/>
          <p:cNvSpPr>
            <a:spLocks noGrp="1"/>
          </p:cNvSpPr>
          <p:nvPr>
            <p:ph type="sldNum" sz="quarter" idx="5"/>
          </p:nvPr>
        </p:nvSpPr>
        <p:spPr/>
        <p:txBody>
          <a:bodyPr/>
          <a:lstStyle/>
          <a:p>
            <a:fld id="{2130E966-78D4-0E4D-BA3C-66477459FED5}" type="slidenum">
              <a:rPr lang="en-US" smtClean="0"/>
              <a:t>5</a:t>
            </a:fld>
            <a:endParaRPr lang="en-US"/>
          </a:p>
        </p:txBody>
      </p:sp>
    </p:spTree>
    <p:extLst>
      <p:ext uri="{BB962C8B-B14F-4D97-AF65-F5344CB8AC3E}">
        <p14:creationId xmlns:p14="http://schemas.microsoft.com/office/powerpoint/2010/main" val="23874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30E966-78D4-0E4D-BA3C-66477459FED5}" type="slidenum">
              <a:rPr lang="en-US" smtClean="0"/>
              <a:t>11</a:t>
            </a:fld>
            <a:endParaRPr lang="en-US"/>
          </a:p>
        </p:txBody>
      </p:sp>
    </p:spTree>
    <p:extLst>
      <p:ext uri="{BB962C8B-B14F-4D97-AF65-F5344CB8AC3E}">
        <p14:creationId xmlns:p14="http://schemas.microsoft.com/office/powerpoint/2010/main" val="3060469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30E966-78D4-0E4D-BA3C-66477459FED5}" type="slidenum">
              <a:rPr lang="en-US" smtClean="0"/>
              <a:t>14</a:t>
            </a:fld>
            <a:endParaRPr lang="en-US"/>
          </a:p>
        </p:txBody>
      </p:sp>
    </p:spTree>
    <p:extLst>
      <p:ext uri="{BB962C8B-B14F-4D97-AF65-F5344CB8AC3E}">
        <p14:creationId xmlns:p14="http://schemas.microsoft.com/office/powerpoint/2010/main" val="2191364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7/21/20</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7/21/20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7/21/20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7/21/20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7/21/20</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7/21/20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7/21/20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7/21/20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7/21/20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7/21/20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7/21/20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7/21/20</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pull/>
  </p:transition>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orldhappiness.report/" TargetMode="External"/><Relationship Id="rId2" Type="http://schemas.openxmlformats.org/officeDocument/2006/relationships/hyperlink" Target="https://www.kaggle.com/mathurinache/world-happiness-report?select=2019.csv" TargetMode="External"/><Relationship Id="rId1" Type="http://schemas.openxmlformats.org/officeDocument/2006/relationships/slideLayout" Target="../slideLayouts/slideLayout2.xml"/><Relationship Id="rId6" Type="http://schemas.openxmlformats.org/officeDocument/2006/relationships/hyperlink" Target="https://www.dropbox.com/scl/fi/rjj27ohb2nw3kfj7rw7ku/Presentation-Outline.paper?dl=0&amp;rlkey=qg4nd1czidpsoyoi01x4pznb3" TargetMode="External"/><Relationship Id="rId5" Type="http://schemas.openxmlformats.org/officeDocument/2006/relationships/hyperlink" Target="https://www.dropbox.com/scl/fi/12zz71rsvz82i7j1wjdlx/Write-Up-Summary.paper?dl=0&amp;rlkey=xo7tzg5u4qkfbn7gphvfgu3me" TargetMode="External"/><Relationship Id="rId4" Type="http://schemas.openxmlformats.org/officeDocument/2006/relationships/hyperlink" Target="https://github.com/nbolt1989/Group_Project_1"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files.slack.com/files-pri/T013ULF5DKN-F0171H03C3A/correlationstrength.pn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comments" Target="../comments/comment1.xml"/><Relationship Id="rId3" Type="http://schemas.openxmlformats.org/officeDocument/2006/relationships/image" Target="../media/image5.png"/><Relationship Id="rId7" Type="http://schemas.openxmlformats.org/officeDocument/2006/relationships/diagramColors" Target="../diagrams/colors1.xml"/><Relationship Id="rId12"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image" Target="../media/image8.png"/><Relationship Id="rId5" Type="http://schemas.openxmlformats.org/officeDocument/2006/relationships/diagramLayout" Target="../diagrams/layout1.xml"/><Relationship Id="rId10" Type="http://schemas.openxmlformats.org/officeDocument/2006/relationships/image" Target="../media/image7.png"/><Relationship Id="rId4" Type="http://schemas.openxmlformats.org/officeDocument/2006/relationships/diagramData" Target="../diagrams/data1.xml"/><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files.slack.com/files-pri/T013ULF5DKN-F017VSYLLKB/image.png" TargetMode="External"/><Relationship Id="rId2" Type="http://schemas.openxmlformats.org/officeDocument/2006/relationships/image" Target="../media/image12.tiff"/><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8.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6EA85A4-38E9-4E5F-98C1-DC84DE0A3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6">
            <a:extLst>
              <a:ext uri="{FF2B5EF4-FFF2-40B4-BE49-F238E27FC236}">
                <a16:creationId xmlns:a16="http://schemas.microsoft.com/office/drawing/2014/main" id="{0852F2F7-25A7-4AB6-946A-0E98BBEBC3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F74344CF-1B6D-904E-82A1-E9788F871F0D}"/>
              </a:ext>
            </a:extLst>
          </p:cNvPr>
          <p:cNvSpPr>
            <a:spLocks noGrp="1"/>
          </p:cNvSpPr>
          <p:nvPr>
            <p:ph type="ctrTitle"/>
          </p:nvPr>
        </p:nvSpPr>
        <p:spPr>
          <a:xfrm>
            <a:off x="1478522" y="1480930"/>
            <a:ext cx="5613654" cy="3254321"/>
          </a:xfrm>
        </p:spPr>
        <p:txBody>
          <a:bodyPr>
            <a:normAutofit/>
          </a:bodyPr>
          <a:lstStyle/>
          <a:p>
            <a:pPr algn="l"/>
            <a:r>
              <a:rPr lang="en-US" sz="4000" b="1" dirty="0"/>
              <a:t>Happiness Explained: </a:t>
            </a:r>
            <a:br>
              <a:rPr lang="en-US" sz="3600" b="1" dirty="0"/>
            </a:br>
            <a:r>
              <a:rPr lang="en-US" sz="3200" dirty="0"/>
              <a:t>An Exploration of Happiness Scores by Country</a:t>
            </a:r>
            <a:br>
              <a:rPr lang="en-US" sz="3600" b="1" dirty="0"/>
            </a:br>
            <a:endParaRPr lang="en-US" sz="3600" dirty="0"/>
          </a:p>
        </p:txBody>
      </p:sp>
      <p:sp>
        <p:nvSpPr>
          <p:cNvPr id="3" name="Subtitle 2">
            <a:extLst>
              <a:ext uri="{FF2B5EF4-FFF2-40B4-BE49-F238E27FC236}">
                <a16:creationId xmlns:a16="http://schemas.microsoft.com/office/drawing/2014/main" id="{D5A6EEB0-3B81-CD40-8F4B-8A7EE57E38CE}"/>
              </a:ext>
            </a:extLst>
          </p:cNvPr>
          <p:cNvSpPr>
            <a:spLocks noGrp="1"/>
          </p:cNvSpPr>
          <p:nvPr>
            <p:ph type="subTitle" idx="1"/>
          </p:nvPr>
        </p:nvSpPr>
        <p:spPr>
          <a:xfrm>
            <a:off x="1478524" y="4804850"/>
            <a:ext cx="5284876" cy="1718613"/>
          </a:xfrm>
        </p:spPr>
        <p:txBody>
          <a:bodyPr>
            <a:noAutofit/>
          </a:bodyPr>
          <a:lstStyle/>
          <a:p>
            <a:pPr algn="l">
              <a:lnSpc>
                <a:spcPct val="102000"/>
              </a:lnSpc>
              <a:spcAft>
                <a:spcPts val="600"/>
              </a:spcAft>
            </a:pPr>
            <a:r>
              <a:rPr lang="en-US" sz="1600" dirty="0">
                <a:solidFill>
                  <a:schemeClr val="tx1">
                    <a:lumMod val="95000"/>
                  </a:schemeClr>
                </a:solidFill>
              </a:rPr>
              <a:t>Members: </a:t>
            </a:r>
          </a:p>
          <a:p>
            <a:pPr algn="l">
              <a:lnSpc>
                <a:spcPct val="102000"/>
              </a:lnSpc>
              <a:spcAft>
                <a:spcPts val="600"/>
              </a:spcAft>
            </a:pPr>
            <a:r>
              <a:rPr lang="en-US" sz="1600" dirty="0">
                <a:solidFill>
                  <a:schemeClr val="tx1">
                    <a:lumMod val="95000"/>
                  </a:schemeClr>
                </a:solidFill>
              </a:rPr>
              <a:t>Arlette Varela</a:t>
            </a:r>
          </a:p>
          <a:p>
            <a:pPr algn="l">
              <a:lnSpc>
                <a:spcPct val="102000"/>
              </a:lnSpc>
              <a:spcAft>
                <a:spcPts val="600"/>
              </a:spcAft>
            </a:pPr>
            <a:r>
              <a:rPr lang="en-US" sz="1600" dirty="0">
                <a:solidFill>
                  <a:schemeClr val="tx1">
                    <a:lumMod val="95000"/>
                  </a:schemeClr>
                </a:solidFill>
              </a:rPr>
              <a:t>Nathan Bolt</a:t>
            </a:r>
          </a:p>
          <a:p>
            <a:pPr algn="l">
              <a:lnSpc>
                <a:spcPct val="102000"/>
              </a:lnSpc>
              <a:spcAft>
                <a:spcPts val="600"/>
              </a:spcAft>
            </a:pPr>
            <a:r>
              <a:rPr lang="en-US" sz="1600" dirty="0" err="1">
                <a:solidFill>
                  <a:schemeClr val="tx1">
                    <a:lumMod val="95000"/>
                  </a:schemeClr>
                </a:solidFill>
              </a:rPr>
              <a:t>Nirupama</a:t>
            </a:r>
            <a:r>
              <a:rPr lang="en-US" sz="1600" dirty="0">
                <a:solidFill>
                  <a:schemeClr val="tx1">
                    <a:lumMod val="95000"/>
                  </a:schemeClr>
                </a:solidFill>
              </a:rPr>
              <a:t> Shankar</a:t>
            </a:r>
          </a:p>
          <a:p>
            <a:pPr algn="l">
              <a:lnSpc>
                <a:spcPct val="102000"/>
              </a:lnSpc>
              <a:spcAft>
                <a:spcPts val="600"/>
              </a:spcAft>
            </a:pPr>
            <a:r>
              <a:rPr lang="en-US" sz="1600" dirty="0" err="1">
                <a:solidFill>
                  <a:schemeClr val="tx1">
                    <a:lumMod val="95000"/>
                  </a:schemeClr>
                </a:solidFill>
              </a:rPr>
              <a:t>Teshanee</a:t>
            </a:r>
            <a:r>
              <a:rPr lang="en-US" sz="1600" dirty="0">
                <a:solidFill>
                  <a:schemeClr val="tx1">
                    <a:lumMod val="95000"/>
                  </a:schemeClr>
                </a:solidFill>
              </a:rPr>
              <a:t> Williams</a:t>
            </a:r>
          </a:p>
        </p:txBody>
      </p:sp>
      <p:pic>
        <p:nvPicPr>
          <p:cNvPr id="6" name="Graphic 5" descr="Sad face with solid fill">
            <a:extLst>
              <a:ext uri="{FF2B5EF4-FFF2-40B4-BE49-F238E27FC236}">
                <a16:creationId xmlns:a16="http://schemas.microsoft.com/office/drawing/2014/main" id="{D469408D-A1A4-964E-A45E-18814CD456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25748" y="746449"/>
            <a:ext cx="2602118" cy="2602118"/>
          </a:xfrm>
          <a:prstGeom prst="rect">
            <a:avLst/>
          </a:prstGeom>
          <a:ln>
            <a:noFill/>
          </a:ln>
          <a:effectLst/>
        </p:spPr>
      </p:pic>
      <p:pic>
        <p:nvPicPr>
          <p:cNvPr id="8" name="Graphic 7" descr="Smiling face with solid fill">
            <a:extLst>
              <a:ext uri="{FF2B5EF4-FFF2-40B4-BE49-F238E27FC236}">
                <a16:creationId xmlns:a16="http://schemas.microsoft.com/office/drawing/2014/main" id="{17283D51-4D1D-F24D-BCDE-86814F380F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25748" y="3509434"/>
            <a:ext cx="2602118" cy="2602118"/>
          </a:xfrm>
          <a:prstGeom prst="rect">
            <a:avLst/>
          </a:prstGeom>
          <a:ln>
            <a:noFill/>
          </a:ln>
          <a:effectLst/>
        </p:spPr>
      </p:pic>
    </p:spTree>
    <p:extLst>
      <p:ext uri="{BB962C8B-B14F-4D97-AF65-F5344CB8AC3E}">
        <p14:creationId xmlns:p14="http://schemas.microsoft.com/office/powerpoint/2010/main" val="4175917398"/>
      </p:ext>
    </p:extLst>
  </p:cSld>
  <p:clrMapOvr>
    <a:overrideClrMapping bg1="dk1" tx1="lt1" bg2="dk2" tx2="lt2" accent1="accent1" accent2="accent2" accent3="accent3" accent4="accent4" accent5="accent5" accent6="accent6" hlink="hlink" folHlink="folHlink"/>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D9908-170B-3148-88E9-6FBD2B0D5794}"/>
              </a:ext>
            </a:extLst>
          </p:cNvPr>
          <p:cNvSpPr>
            <a:spLocks noGrp="1"/>
          </p:cNvSpPr>
          <p:nvPr>
            <p:ph type="title"/>
          </p:nvPr>
        </p:nvSpPr>
        <p:spPr>
          <a:xfrm>
            <a:off x="1371600" y="685800"/>
            <a:ext cx="4645152" cy="1298448"/>
          </a:xfrm>
        </p:spPr>
        <p:txBody>
          <a:bodyPr/>
          <a:lstStyle/>
          <a:p>
            <a:r>
              <a:rPr lang="en-US" dirty="0"/>
              <a:t>Questions &amp; Data: Cont.</a:t>
            </a:r>
          </a:p>
        </p:txBody>
      </p:sp>
      <p:sp>
        <p:nvSpPr>
          <p:cNvPr id="3" name="Content Placeholder 2">
            <a:extLst>
              <a:ext uri="{FF2B5EF4-FFF2-40B4-BE49-F238E27FC236}">
                <a16:creationId xmlns:a16="http://schemas.microsoft.com/office/drawing/2014/main" id="{D754683A-ECDF-8140-AB4B-B57857480F2E}"/>
              </a:ext>
            </a:extLst>
          </p:cNvPr>
          <p:cNvSpPr>
            <a:spLocks noGrp="1"/>
          </p:cNvSpPr>
          <p:nvPr>
            <p:ph idx="1"/>
          </p:nvPr>
        </p:nvSpPr>
        <p:spPr/>
        <p:txBody>
          <a:bodyPr/>
          <a:lstStyle/>
          <a:p>
            <a:r>
              <a:rPr lang="en-US" dirty="0"/>
              <a:t>please add all scatterplots and maybe the function for our regression and scatterplots here…?  </a:t>
            </a:r>
          </a:p>
        </p:txBody>
      </p:sp>
    </p:spTree>
    <p:extLst>
      <p:ext uri="{BB962C8B-B14F-4D97-AF65-F5344CB8AC3E}">
        <p14:creationId xmlns:p14="http://schemas.microsoft.com/office/powerpoint/2010/main" val="1466189972"/>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67E6E-EC98-6342-AACE-B8C8B832E34D}"/>
              </a:ext>
            </a:extLst>
          </p:cNvPr>
          <p:cNvSpPr>
            <a:spLocks noGrp="1"/>
          </p:cNvSpPr>
          <p:nvPr>
            <p:ph type="title"/>
          </p:nvPr>
        </p:nvSpPr>
        <p:spPr>
          <a:xfrm>
            <a:off x="1390649" y="452513"/>
            <a:ext cx="5109903" cy="1209502"/>
          </a:xfrm>
        </p:spPr>
        <p:txBody>
          <a:bodyPr>
            <a:normAutofit fontScale="90000"/>
          </a:bodyPr>
          <a:lstStyle/>
          <a:p>
            <a:r>
              <a:rPr lang="en-US" dirty="0"/>
              <a:t>Questions &amp; Data: Cont.</a:t>
            </a:r>
          </a:p>
        </p:txBody>
      </p:sp>
      <p:sp>
        <p:nvSpPr>
          <p:cNvPr id="3" name="Content Placeholder 2">
            <a:extLst>
              <a:ext uri="{FF2B5EF4-FFF2-40B4-BE49-F238E27FC236}">
                <a16:creationId xmlns:a16="http://schemas.microsoft.com/office/drawing/2014/main" id="{58F5B0E6-DB41-4A48-AD25-B84D105B4BCE}"/>
              </a:ext>
            </a:extLst>
          </p:cNvPr>
          <p:cNvSpPr>
            <a:spLocks noGrp="1"/>
          </p:cNvSpPr>
          <p:nvPr>
            <p:ph idx="1"/>
          </p:nvPr>
        </p:nvSpPr>
        <p:spPr>
          <a:xfrm>
            <a:off x="1390649" y="1903615"/>
            <a:ext cx="4444886" cy="4268585"/>
          </a:xfrm>
        </p:spPr>
        <p:txBody>
          <a:bodyPr>
            <a:normAutofit lnSpcReduction="10000"/>
          </a:bodyPr>
          <a:lstStyle/>
          <a:p>
            <a:r>
              <a:rPr lang="en-US" dirty="0"/>
              <a:t>Q4: How do the measures of SWB influence the happiness score? </a:t>
            </a:r>
          </a:p>
          <a:p>
            <a:pPr lvl="1"/>
            <a:r>
              <a:rPr lang="en-US" sz="1800" dirty="0"/>
              <a:t>We found that GDP per capita, Social Support, Health Life Expectancy, Freedom to make Life Choice, and Perception of Corruption had a significant effect on the Happiness score. Generosity was not significant. </a:t>
            </a:r>
            <a:r>
              <a:rPr lang="en-US" sz="1800" b="1" dirty="0"/>
              <a:t> </a:t>
            </a:r>
          </a:p>
          <a:p>
            <a:pPr lvl="1"/>
            <a:r>
              <a:rPr lang="en-US" sz="1900" dirty="0"/>
              <a:t>Freedom to make life choices affects the happiness score more than any other variable because each unit increase leads to a higher happiness score by 1.33%. Generosity has the lowest unit increase</a:t>
            </a:r>
            <a:endParaRPr lang="en-US" sz="1900" b="1" dirty="0"/>
          </a:p>
          <a:p>
            <a:pPr lvl="1"/>
            <a:endParaRPr lang="en-US" dirty="0"/>
          </a:p>
          <a:p>
            <a:endParaRPr lang="en-US" dirty="0"/>
          </a:p>
        </p:txBody>
      </p:sp>
      <p:pic>
        <p:nvPicPr>
          <p:cNvPr id="5" name="Picture 4">
            <a:extLst>
              <a:ext uri="{FF2B5EF4-FFF2-40B4-BE49-F238E27FC236}">
                <a16:creationId xmlns:a16="http://schemas.microsoft.com/office/drawing/2014/main" id="{7CBECF6E-454A-B645-914A-9F952ED71B02}"/>
              </a:ext>
            </a:extLst>
          </p:cNvPr>
          <p:cNvPicPr>
            <a:picLocks noChangeAspect="1"/>
          </p:cNvPicPr>
          <p:nvPr/>
        </p:nvPicPr>
        <p:blipFill rotWithShape="1">
          <a:blip r:embed="rId3"/>
          <a:srcRect t="11120"/>
          <a:stretch/>
        </p:blipFill>
        <p:spPr>
          <a:xfrm>
            <a:off x="8631542" y="1057264"/>
            <a:ext cx="2966307" cy="1652907"/>
          </a:xfrm>
          <a:prstGeom prst="rect">
            <a:avLst/>
          </a:prstGeom>
        </p:spPr>
      </p:pic>
      <p:pic>
        <p:nvPicPr>
          <p:cNvPr id="6" name="Picture 5">
            <a:extLst>
              <a:ext uri="{FF2B5EF4-FFF2-40B4-BE49-F238E27FC236}">
                <a16:creationId xmlns:a16="http://schemas.microsoft.com/office/drawing/2014/main" id="{7525DB79-9ECD-2C4B-A128-0D6AD970C55E}"/>
              </a:ext>
            </a:extLst>
          </p:cNvPr>
          <p:cNvPicPr>
            <a:picLocks noChangeAspect="1"/>
          </p:cNvPicPr>
          <p:nvPr/>
        </p:nvPicPr>
        <p:blipFill rotWithShape="1">
          <a:blip r:embed="rId4"/>
          <a:srcRect r="10633"/>
          <a:stretch/>
        </p:blipFill>
        <p:spPr>
          <a:xfrm>
            <a:off x="6096000" y="3036913"/>
            <a:ext cx="5501849" cy="2878149"/>
          </a:xfrm>
          <a:prstGeom prst="rect">
            <a:avLst/>
          </a:prstGeom>
        </p:spPr>
      </p:pic>
    </p:spTree>
    <p:extLst>
      <p:ext uri="{BB962C8B-B14F-4D97-AF65-F5344CB8AC3E}">
        <p14:creationId xmlns:p14="http://schemas.microsoft.com/office/powerpoint/2010/main" val="4025472886"/>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B8F85-1B11-8E44-BA46-A8F75F89B931}"/>
              </a:ext>
            </a:extLst>
          </p:cNvPr>
          <p:cNvSpPr>
            <a:spLocks noGrp="1"/>
          </p:cNvSpPr>
          <p:nvPr>
            <p:ph type="title"/>
          </p:nvPr>
        </p:nvSpPr>
        <p:spPr/>
        <p:txBody>
          <a:bodyPr/>
          <a:lstStyle/>
          <a:p>
            <a:r>
              <a:rPr lang="en-US" dirty="0"/>
              <a:t>Data Analysis</a:t>
            </a:r>
          </a:p>
        </p:txBody>
      </p:sp>
      <p:sp>
        <p:nvSpPr>
          <p:cNvPr id="3" name="Content Placeholder 2">
            <a:extLst>
              <a:ext uri="{FF2B5EF4-FFF2-40B4-BE49-F238E27FC236}">
                <a16:creationId xmlns:a16="http://schemas.microsoft.com/office/drawing/2014/main" id="{02B3B10C-8E0B-8A43-994E-C2DD6BDF3648}"/>
              </a:ext>
            </a:extLst>
          </p:cNvPr>
          <p:cNvSpPr>
            <a:spLocks noGrp="1"/>
          </p:cNvSpPr>
          <p:nvPr>
            <p:ph idx="1"/>
          </p:nvPr>
        </p:nvSpPr>
        <p:spPr/>
        <p:txBody>
          <a:bodyPr/>
          <a:lstStyle/>
          <a:p>
            <a:r>
              <a:rPr lang="en-US" dirty="0"/>
              <a:t>Discuss the steps you took to analyze the data and answer each question you asked in your proposal </a:t>
            </a:r>
          </a:p>
          <a:p>
            <a:r>
              <a:rPr lang="en-US" dirty="0"/>
              <a:t>Present and discuss interesting figures developed during analysis, ideally with the help of </a:t>
            </a:r>
            <a:r>
              <a:rPr lang="en-US" dirty="0" err="1"/>
              <a:t>Jupyter</a:t>
            </a:r>
            <a:r>
              <a:rPr lang="en-US" dirty="0"/>
              <a:t> Notebook</a:t>
            </a:r>
          </a:p>
        </p:txBody>
      </p:sp>
    </p:spTree>
    <p:extLst>
      <p:ext uri="{BB962C8B-B14F-4D97-AF65-F5344CB8AC3E}">
        <p14:creationId xmlns:p14="http://schemas.microsoft.com/office/powerpoint/2010/main" val="3385132216"/>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A3A32-D298-F441-B287-D041E2944424}"/>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DC4C4459-7DF0-2943-9907-3A22A9741A0B}"/>
              </a:ext>
            </a:extLst>
          </p:cNvPr>
          <p:cNvSpPr>
            <a:spLocks noGrp="1"/>
          </p:cNvSpPr>
          <p:nvPr>
            <p:ph idx="1"/>
          </p:nvPr>
        </p:nvSpPr>
        <p:spPr/>
        <p:txBody>
          <a:bodyPr/>
          <a:lstStyle/>
          <a:p>
            <a:r>
              <a:rPr lang="en-US" dirty="0"/>
              <a:t>Discuss your findings. Did you find what you expected to find? If not, why not? What inferences or general conclusions can you draw from your analysis?</a:t>
            </a:r>
          </a:p>
        </p:txBody>
      </p:sp>
    </p:spTree>
    <p:extLst>
      <p:ext uri="{BB962C8B-B14F-4D97-AF65-F5344CB8AC3E}">
        <p14:creationId xmlns:p14="http://schemas.microsoft.com/office/powerpoint/2010/main" val="548624934"/>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228FE-BB2D-DF41-9E82-FAC3CB723298}"/>
              </a:ext>
            </a:extLst>
          </p:cNvPr>
          <p:cNvSpPr>
            <a:spLocks noGrp="1"/>
          </p:cNvSpPr>
          <p:nvPr>
            <p:ph type="title"/>
          </p:nvPr>
        </p:nvSpPr>
        <p:spPr/>
        <p:txBody>
          <a:bodyPr/>
          <a:lstStyle/>
          <a:p>
            <a:r>
              <a:rPr lang="en-US" dirty="0"/>
              <a:t>Post Mortem:</a:t>
            </a:r>
          </a:p>
        </p:txBody>
      </p:sp>
      <p:sp>
        <p:nvSpPr>
          <p:cNvPr id="3" name="Content Placeholder 2">
            <a:extLst>
              <a:ext uri="{FF2B5EF4-FFF2-40B4-BE49-F238E27FC236}">
                <a16:creationId xmlns:a16="http://schemas.microsoft.com/office/drawing/2014/main" id="{2B5E1BC8-DE89-FC4E-AC74-5DB63DB87050}"/>
              </a:ext>
            </a:extLst>
          </p:cNvPr>
          <p:cNvSpPr>
            <a:spLocks noGrp="1"/>
          </p:cNvSpPr>
          <p:nvPr>
            <p:ph idx="1"/>
          </p:nvPr>
        </p:nvSpPr>
        <p:spPr/>
        <p:txBody>
          <a:bodyPr/>
          <a:lstStyle/>
          <a:p>
            <a:r>
              <a:rPr lang="en-US" dirty="0"/>
              <a:t>Discuss any difficulties that arose, and how you dealt with them:</a:t>
            </a:r>
          </a:p>
          <a:p>
            <a:pPr lvl="1"/>
            <a:r>
              <a:rPr lang="en-US" sz="1600" dirty="0"/>
              <a:t>Lack of a multivariable analysis: We had only compared each independent variable to happiness in our regressions and correlations.  </a:t>
            </a:r>
          </a:p>
          <a:p>
            <a:r>
              <a:rPr lang="en-US" dirty="0"/>
              <a:t>Discuss any additional questions that came up, but which you didn't have time to answer: What would you research next, if you had two more weeks?</a:t>
            </a:r>
          </a:p>
        </p:txBody>
      </p:sp>
    </p:spTree>
    <p:extLst>
      <p:ext uri="{BB962C8B-B14F-4D97-AF65-F5344CB8AC3E}">
        <p14:creationId xmlns:p14="http://schemas.microsoft.com/office/powerpoint/2010/main" val="1903433632"/>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9"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0"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2" name="Rectangle 11">
            <a:extLst>
              <a:ext uri="{FF2B5EF4-FFF2-40B4-BE49-F238E27FC236}">
                <a16:creationId xmlns:a16="http://schemas.microsoft.com/office/drawing/2014/main" id="{EC2B4A13-0632-456F-A66A-2D0CDB9D3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568A552-34C4-41D2-A36B-9E86EC569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1730653" y="-921117"/>
            <a:ext cx="1756584" cy="4408488"/>
          </a:xfrm>
          <a:custGeom>
            <a:avLst/>
            <a:gdLst>
              <a:gd name="connsiteX0" fmla="*/ 1756584 w 1756584"/>
              <a:gd name="connsiteY0" fmla="*/ 4408488 h 4408488"/>
              <a:gd name="connsiteX1" fmla="*/ 1756584 w 1756584"/>
              <a:gd name="connsiteY1" fmla="*/ 0 h 4408488"/>
              <a:gd name="connsiteX2" fmla="*/ 1350810 w 1756584"/>
              <a:gd name="connsiteY2" fmla="*/ 0 h 4408488"/>
              <a:gd name="connsiteX3" fmla="*/ 1350810 w 1756584"/>
              <a:gd name="connsiteY3" fmla="*/ 4024068 h 4408488"/>
              <a:gd name="connsiteX4" fmla="*/ 0 w 1756584"/>
              <a:gd name="connsiteY4" fmla="*/ 4023445 h 4408488"/>
              <a:gd name="connsiteX5" fmla="*/ 0 w 1756584"/>
              <a:gd name="connsiteY5" fmla="*/ 4408488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6584" h="4408488">
                <a:moveTo>
                  <a:pt x="1756584" y="4408488"/>
                </a:moveTo>
                <a:lnTo>
                  <a:pt x="1756584" y="0"/>
                </a:lnTo>
                <a:lnTo>
                  <a:pt x="1350810" y="0"/>
                </a:lnTo>
                <a:lnTo>
                  <a:pt x="1350810" y="4024068"/>
                </a:lnTo>
                <a:lnTo>
                  <a:pt x="0" y="4023445"/>
                </a:lnTo>
                <a:lnTo>
                  <a:pt x="0" y="4408488"/>
                </a:lnTo>
                <a:close/>
              </a:path>
            </a:pathLst>
          </a:custGeom>
          <a:solidFill>
            <a:schemeClr val="tx2"/>
          </a:solidFill>
          <a:ln w="0">
            <a:noFill/>
            <a:prstDash val="solid"/>
            <a:round/>
            <a:headEnd/>
            <a:tailEnd/>
          </a:ln>
        </p:spPr>
        <p:txBody>
          <a:bodyPr wrap="square">
            <a:noAutofit/>
          </a:bodyPr>
          <a:lstStyle/>
          <a:p>
            <a:endParaRPr lang="en-US" dirty="0"/>
          </a:p>
        </p:txBody>
      </p:sp>
      <p:sp>
        <p:nvSpPr>
          <p:cNvPr id="16" name="Freeform: Shape 15">
            <a:extLst>
              <a:ext uri="{FF2B5EF4-FFF2-40B4-BE49-F238E27FC236}">
                <a16:creationId xmlns:a16="http://schemas.microsoft.com/office/drawing/2014/main" id="{B8BE655E-142C-41C9-895E-54D55EDDA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8673443" y="2182330"/>
            <a:ext cx="1755930" cy="4408488"/>
          </a:xfrm>
          <a:custGeom>
            <a:avLst/>
            <a:gdLst>
              <a:gd name="connsiteX0" fmla="*/ 0 w 1755930"/>
              <a:gd name="connsiteY0" fmla="*/ 4023420 h 4408488"/>
              <a:gd name="connsiteX1" fmla="*/ 1 w 1755930"/>
              <a:gd name="connsiteY1" fmla="*/ 4408488 h 4408488"/>
              <a:gd name="connsiteX2" fmla="*/ 1755930 w 1755930"/>
              <a:gd name="connsiteY2" fmla="*/ 4408488 h 4408488"/>
              <a:gd name="connsiteX3" fmla="*/ 1755930 w 1755930"/>
              <a:gd name="connsiteY3" fmla="*/ 0 h 4408488"/>
              <a:gd name="connsiteX4" fmla="*/ 1350156 w 1755930"/>
              <a:gd name="connsiteY4" fmla="*/ 0 h 4408488"/>
              <a:gd name="connsiteX5" fmla="*/ 1350156 w 1755930"/>
              <a:gd name="connsiteY5" fmla="*/ 4023628 h 4408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5930" h="4408488">
                <a:moveTo>
                  <a:pt x="0" y="4023420"/>
                </a:moveTo>
                <a:lnTo>
                  <a:pt x="1" y="4408488"/>
                </a:lnTo>
                <a:lnTo>
                  <a:pt x="1755930" y="4408488"/>
                </a:lnTo>
                <a:lnTo>
                  <a:pt x="1755930" y="0"/>
                </a:lnTo>
                <a:lnTo>
                  <a:pt x="1350156" y="0"/>
                </a:lnTo>
                <a:lnTo>
                  <a:pt x="1350156" y="4023628"/>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7CB798B1-61A9-5148-A135-66DF1647905F}"/>
              </a:ext>
            </a:extLst>
          </p:cNvPr>
          <p:cNvSpPr>
            <a:spLocks noGrp="1"/>
          </p:cNvSpPr>
          <p:nvPr>
            <p:ph type="title"/>
          </p:nvPr>
        </p:nvSpPr>
        <p:spPr>
          <a:xfrm>
            <a:off x="1084006" y="1086143"/>
            <a:ext cx="9084122" cy="943825"/>
          </a:xfrm>
        </p:spPr>
        <p:txBody>
          <a:bodyPr vert="horz" lIns="91440" tIns="45720" rIns="91440" bIns="45720" rtlCol="0" anchor="b">
            <a:normAutofit fontScale="90000"/>
          </a:bodyPr>
          <a:lstStyle/>
          <a:p>
            <a:pPr algn="ctr"/>
            <a:r>
              <a:rPr lang="en-US" sz="7200" cap="all" dirty="0"/>
              <a:t>Open floor Q &amp; A</a:t>
            </a:r>
          </a:p>
        </p:txBody>
      </p:sp>
      <p:sp>
        <p:nvSpPr>
          <p:cNvPr id="3" name="Content Placeholder 2">
            <a:extLst>
              <a:ext uri="{FF2B5EF4-FFF2-40B4-BE49-F238E27FC236}">
                <a16:creationId xmlns:a16="http://schemas.microsoft.com/office/drawing/2014/main" id="{FDCC944F-F4CD-7543-8A3C-420C1FF1C1FA}"/>
              </a:ext>
            </a:extLst>
          </p:cNvPr>
          <p:cNvSpPr>
            <a:spLocks noGrp="1"/>
          </p:cNvSpPr>
          <p:nvPr>
            <p:ph idx="1"/>
          </p:nvPr>
        </p:nvSpPr>
        <p:spPr>
          <a:xfrm>
            <a:off x="402737" y="2054067"/>
            <a:ext cx="10674117" cy="715221"/>
          </a:xfrm>
        </p:spPr>
        <p:txBody>
          <a:bodyPr vert="horz" lIns="91440" tIns="45720" rIns="91440" bIns="45720" rtlCol="0">
            <a:normAutofit/>
          </a:bodyPr>
          <a:lstStyle/>
          <a:p>
            <a:pPr marL="0" indent="0" algn="ctr">
              <a:lnSpc>
                <a:spcPct val="112000"/>
              </a:lnSpc>
              <a:spcBef>
                <a:spcPts val="0"/>
              </a:spcBef>
              <a:spcAft>
                <a:spcPts val="600"/>
              </a:spcAft>
              <a:buNone/>
            </a:pPr>
            <a:r>
              <a:rPr lang="en-US" sz="2300" dirty="0"/>
              <a:t>Please be nice, our study found we are not that happy…nor generous. </a:t>
            </a:r>
          </a:p>
        </p:txBody>
      </p:sp>
      <p:sp>
        <p:nvSpPr>
          <p:cNvPr id="18" name="Rectangle 17">
            <a:extLst>
              <a:ext uri="{FF2B5EF4-FFF2-40B4-BE49-F238E27FC236}">
                <a16:creationId xmlns:a16="http://schemas.microsoft.com/office/drawing/2014/main" id="{198CC593-9FF4-46EF-81AE-2D26922F15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6453386"/>
            <a:ext cx="12191998" cy="4046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solidFill>
                <a:schemeClr val="bg1"/>
              </a:solidFill>
            </a:endParaRPr>
          </a:p>
        </p:txBody>
      </p:sp>
    </p:spTree>
    <p:extLst>
      <p:ext uri="{BB962C8B-B14F-4D97-AF65-F5344CB8AC3E}">
        <p14:creationId xmlns:p14="http://schemas.microsoft.com/office/powerpoint/2010/main" val="1379138365"/>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9CE15-B485-0748-A958-9077F5BBA41B}"/>
              </a:ext>
            </a:extLst>
          </p:cNvPr>
          <p:cNvSpPr>
            <a:spLocks noGrp="1"/>
          </p:cNvSpPr>
          <p:nvPr>
            <p:ph type="title"/>
          </p:nvPr>
        </p:nvSpPr>
        <p:spPr/>
        <p:txBody>
          <a:bodyPr/>
          <a:lstStyle/>
          <a:p>
            <a:r>
              <a:rPr lang="en-US" dirty="0"/>
              <a:t>Sources and other docs:</a:t>
            </a:r>
          </a:p>
        </p:txBody>
      </p:sp>
      <p:sp>
        <p:nvSpPr>
          <p:cNvPr id="3" name="Content Placeholder 2">
            <a:extLst>
              <a:ext uri="{FF2B5EF4-FFF2-40B4-BE49-F238E27FC236}">
                <a16:creationId xmlns:a16="http://schemas.microsoft.com/office/drawing/2014/main" id="{07E406AD-D421-7746-8206-21F057CA010D}"/>
              </a:ext>
            </a:extLst>
          </p:cNvPr>
          <p:cNvSpPr>
            <a:spLocks noGrp="1"/>
          </p:cNvSpPr>
          <p:nvPr>
            <p:ph idx="1"/>
          </p:nvPr>
        </p:nvSpPr>
        <p:spPr/>
        <p:txBody>
          <a:bodyPr/>
          <a:lstStyle/>
          <a:p>
            <a:r>
              <a:rPr lang="en-US" dirty="0">
                <a:hlinkClick r:id="rId2"/>
              </a:rPr>
              <a:t>Kaggle</a:t>
            </a:r>
            <a:endParaRPr lang="en-US" dirty="0"/>
          </a:p>
          <a:p>
            <a:r>
              <a:rPr lang="en-US" dirty="0">
                <a:hlinkClick r:id="rId3"/>
              </a:rPr>
              <a:t>World Happiness Report</a:t>
            </a:r>
            <a:endParaRPr lang="en-US" dirty="0"/>
          </a:p>
          <a:p>
            <a:r>
              <a:rPr lang="en-US" dirty="0">
                <a:hlinkClick r:id="rId4"/>
              </a:rPr>
              <a:t>Github</a:t>
            </a:r>
            <a:endParaRPr lang="en-US" dirty="0">
              <a:hlinkClick r:id="rId4"/>
            </a:endParaRPr>
          </a:p>
          <a:p>
            <a:r>
              <a:rPr lang="en-US" dirty="0">
                <a:hlinkClick r:id="rId5"/>
              </a:rPr>
              <a:t>Write-Up</a:t>
            </a:r>
            <a:endParaRPr lang="en-US" dirty="0"/>
          </a:p>
          <a:p>
            <a:r>
              <a:rPr lang="en-US" dirty="0">
                <a:hlinkClick r:id="rId6"/>
              </a:rPr>
              <a:t>Presentation Timeline</a:t>
            </a:r>
            <a:endParaRPr lang="en-US" dirty="0"/>
          </a:p>
        </p:txBody>
      </p:sp>
    </p:spTree>
    <p:extLst>
      <p:ext uri="{BB962C8B-B14F-4D97-AF65-F5344CB8AC3E}">
        <p14:creationId xmlns:p14="http://schemas.microsoft.com/office/powerpoint/2010/main" val="1839665790"/>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99979-1F42-8E4D-9D5D-059B3BB76658}"/>
              </a:ext>
            </a:extLst>
          </p:cNvPr>
          <p:cNvSpPr>
            <a:spLocks noGrp="1"/>
          </p:cNvSpPr>
          <p:nvPr>
            <p:ph type="title"/>
          </p:nvPr>
        </p:nvSpPr>
        <p:spPr>
          <a:xfrm>
            <a:off x="1371600" y="685800"/>
            <a:ext cx="9601200" cy="819615"/>
          </a:xfrm>
        </p:spPr>
        <p:txBody>
          <a:bodyPr/>
          <a:lstStyle/>
          <a:p>
            <a:r>
              <a:rPr lang="en-US" dirty="0"/>
              <a:t>Motivation &amp; Summary </a:t>
            </a:r>
          </a:p>
        </p:txBody>
      </p:sp>
      <p:sp>
        <p:nvSpPr>
          <p:cNvPr id="3" name="Content Placeholder 2">
            <a:extLst>
              <a:ext uri="{FF2B5EF4-FFF2-40B4-BE49-F238E27FC236}">
                <a16:creationId xmlns:a16="http://schemas.microsoft.com/office/drawing/2014/main" id="{7AF078B5-0302-E843-8B2C-631B4FD154FE}"/>
              </a:ext>
            </a:extLst>
          </p:cNvPr>
          <p:cNvSpPr>
            <a:spLocks noGrp="1"/>
          </p:cNvSpPr>
          <p:nvPr>
            <p:ph idx="1"/>
          </p:nvPr>
        </p:nvSpPr>
        <p:spPr>
          <a:xfrm>
            <a:off x="1371600" y="1862863"/>
            <a:ext cx="9601200" cy="2925269"/>
          </a:xfrm>
        </p:spPr>
        <p:txBody>
          <a:bodyPr/>
          <a:lstStyle/>
          <a:p>
            <a:endParaRPr lang="en-US" dirty="0"/>
          </a:p>
          <a:p>
            <a:r>
              <a:rPr lang="en-US" dirty="0"/>
              <a:t>Core Message</a:t>
            </a:r>
          </a:p>
          <a:p>
            <a:pPr lvl="1"/>
            <a:r>
              <a:rPr lang="en-US" dirty="0"/>
              <a:t>According the the world happiness report there are several subjective well-being measures (SWB) that were studied. What we wanted to examine was the different factors to determine the correlation of each of these with overall happiness. We also wanted to see which of these is most likely to influence happiness.</a:t>
            </a:r>
          </a:p>
          <a:p>
            <a:pPr lvl="1"/>
            <a:endParaRPr lang="en-US" dirty="0"/>
          </a:p>
          <a:p>
            <a:pPr marL="530352" lvl="1" indent="0">
              <a:buNone/>
            </a:pPr>
            <a:endParaRPr lang="en-US" dirty="0"/>
          </a:p>
        </p:txBody>
      </p:sp>
    </p:spTree>
    <p:extLst>
      <p:ext uri="{BB962C8B-B14F-4D97-AF65-F5344CB8AC3E}">
        <p14:creationId xmlns:p14="http://schemas.microsoft.com/office/powerpoint/2010/main" val="2668546984"/>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3DFE4-5CEA-454F-BB25-99935A3FE056}"/>
              </a:ext>
            </a:extLst>
          </p:cNvPr>
          <p:cNvSpPr>
            <a:spLocks noGrp="1"/>
          </p:cNvSpPr>
          <p:nvPr>
            <p:ph type="title"/>
          </p:nvPr>
        </p:nvSpPr>
        <p:spPr/>
        <p:txBody>
          <a:bodyPr/>
          <a:lstStyle/>
          <a:p>
            <a:r>
              <a:rPr lang="en-US" dirty="0"/>
              <a:t>Motivation &amp; Summary Cont. </a:t>
            </a:r>
          </a:p>
        </p:txBody>
      </p:sp>
      <p:sp>
        <p:nvSpPr>
          <p:cNvPr id="3" name="Content Placeholder 2">
            <a:extLst>
              <a:ext uri="{FF2B5EF4-FFF2-40B4-BE49-F238E27FC236}">
                <a16:creationId xmlns:a16="http://schemas.microsoft.com/office/drawing/2014/main" id="{3F99899F-786F-5D40-8CA9-D75CA0242501}"/>
              </a:ext>
            </a:extLst>
          </p:cNvPr>
          <p:cNvSpPr>
            <a:spLocks noGrp="1"/>
          </p:cNvSpPr>
          <p:nvPr>
            <p:ph idx="1"/>
          </p:nvPr>
        </p:nvSpPr>
        <p:spPr>
          <a:xfrm>
            <a:off x="1371600" y="2044930"/>
            <a:ext cx="9601200" cy="4372495"/>
          </a:xfrm>
        </p:spPr>
        <p:txBody>
          <a:bodyPr>
            <a:normAutofit/>
          </a:bodyPr>
          <a:lstStyle/>
          <a:p>
            <a:r>
              <a:rPr lang="en-US" dirty="0"/>
              <a:t>Questions: </a:t>
            </a:r>
          </a:p>
          <a:p>
            <a:pPr marL="987552" lvl="1" indent="-457200">
              <a:buFont typeface="+mj-lt"/>
              <a:buAutoNum type="arabicPeriod"/>
            </a:pPr>
            <a:r>
              <a:rPr lang="en-US" sz="1800" dirty="0"/>
              <a:t>Which </a:t>
            </a:r>
            <a:r>
              <a:rPr lang="en-US" sz="1800" b="1" dirty="0"/>
              <a:t>countries</a:t>
            </a:r>
            <a:r>
              <a:rPr lang="en-US" sz="1800" dirty="0"/>
              <a:t> had the lowest happiness score? highest happiness score? </a:t>
            </a:r>
          </a:p>
          <a:p>
            <a:pPr marL="987552" lvl="1" indent="-457200">
              <a:buFont typeface="+mj-lt"/>
              <a:buAutoNum type="arabicPeriod"/>
            </a:pPr>
            <a:r>
              <a:rPr lang="en-US" sz="1800" dirty="0"/>
              <a:t>What are the outliers for the measures of SWB: social support, healthy life expectancy, generosity, freedom to make life choices, GDP per capita, and perception of corruption? How do they compare?</a:t>
            </a:r>
          </a:p>
          <a:p>
            <a:pPr marL="987552" lvl="1" indent="-457200">
              <a:buFont typeface="+mj-lt"/>
              <a:buAutoNum type="arabicPeriod"/>
            </a:pPr>
            <a:r>
              <a:rPr lang="en-US" sz="1800" dirty="0"/>
              <a:t>Which of the measures of SWB (i.e., social support, healthy life expectancy, generosity, freedom to make life choices, GDP per capita, and perception of corruption) are most highly correlated with a higher happiness score?</a:t>
            </a:r>
          </a:p>
          <a:p>
            <a:pPr marL="987552" lvl="1" indent="-457200">
              <a:buFont typeface="+mj-lt"/>
              <a:buAutoNum type="arabicPeriod"/>
            </a:pPr>
            <a:r>
              <a:rPr lang="en-US" sz="1800" dirty="0"/>
              <a:t>Which of these measures are most likely to influence the happiness score?</a:t>
            </a:r>
          </a:p>
          <a:p>
            <a:r>
              <a:rPr lang="en-US" sz="1600" dirty="0"/>
              <a:t>What motivated us to answer these questions?		</a:t>
            </a:r>
          </a:p>
          <a:p>
            <a:pPr lvl="2">
              <a:buFont typeface="Wingdings" pitchFamily="2" charset="2"/>
              <a:buChar char="§"/>
            </a:pPr>
            <a:r>
              <a:rPr lang="en-US" sz="1600" dirty="0"/>
              <a:t>We wanted some positivity</a:t>
            </a:r>
          </a:p>
          <a:p>
            <a:pPr lvl="2">
              <a:buFont typeface="Wingdings" pitchFamily="2" charset="2"/>
              <a:buChar char="§"/>
            </a:pPr>
            <a:r>
              <a:rPr lang="en-US" sz="1600" dirty="0"/>
              <a:t>Also interested in corruption</a:t>
            </a:r>
          </a:p>
          <a:p>
            <a:pPr lvl="1">
              <a:buFont typeface="Wingdings" pitchFamily="2" charset="2"/>
              <a:buChar char="q"/>
            </a:pPr>
            <a:endParaRPr lang="en-US" dirty="0"/>
          </a:p>
          <a:p>
            <a:pPr lvl="1"/>
            <a:endParaRPr lang="en-US" dirty="0"/>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1916312954"/>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1C4ED-FB0C-2E40-935C-9BEBFC598F17}"/>
              </a:ext>
            </a:extLst>
          </p:cNvPr>
          <p:cNvSpPr>
            <a:spLocks noGrp="1"/>
          </p:cNvSpPr>
          <p:nvPr>
            <p:ph type="title"/>
          </p:nvPr>
        </p:nvSpPr>
        <p:spPr/>
        <p:txBody>
          <a:bodyPr/>
          <a:lstStyle/>
          <a:p>
            <a:r>
              <a:rPr lang="en-US" dirty="0"/>
              <a:t>Motivation &amp; Summary Cont. </a:t>
            </a:r>
          </a:p>
        </p:txBody>
      </p:sp>
      <p:sp>
        <p:nvSpPr>
          <p:cNvPr id="3" name="Content Placeholder 2">
            <a:extLst>
              <a:ext uri="{FF2B5EF4-FFF2-40B4-BE49-F238E27FC236}">
                <a16:creationId xmlns:a16="http://schemas.microsoft.com/office/drawing/2014/main" id="{309209FD-8490-C849-BD67-4FC025EA7721}"/>
              </a:ext>
            </a:extLst>
          </p:cNvPr>
          <p:cNvSpPr>
            <a:spLocks noGrp="1"/>
          </p:cNvSpPr>
          <p:nvPr>
            <p:ph idx="1"/>
          </p:nvPr>
        </p:nvSpPr>
        <p:spPr/>
        <p:txBody>
          <a:bodyPr/>
          <a:lstStyle/>
          <a:p>
            <a:r>
              <a:rPr lang="en-US" dirty="0"/>
              <a:t>Were we able to answer the questions to our satisfaction?</a:t>
            </a:r>
          </a:p>
          <a:p>
            <a:pPr lvl="1"/>
            <a:r>
              <a:rPr lang="en-US" dirty="0"/>
              <a:t>Answer</a:t>
            </a:r>
          </a:p>
          <a:p>
            <a:r>
              <a:rPr lang="en-US" dirty="0"/>
              <a:t>Brief summary of our findings</a:t>
            </a:r>
          </a:p>
          <a:p>
            <a:pPr lvl="1"/>
            <a:r>
              <a:rPr lang="en-US" dirty="0"/>
              <a:t>We found that GDP, Social Support, Healthy Life Expectancy had strong correlations</a:t>
            </a:r>
          </a:p>
          <a:p>
            <a:pPr lvl="1"/>
            <a:r>
              <a:rPr lang="en-US" dirty="0" err="1"/>
              <a:t>Morevoer</a:t>
            </a:r>
            <a:r>
              <a:rPr lang="en-US" dirty="0"/>
              <a:t>, all SWBs were found to be statistically significant except Generosity </a:t>
            </a:r>
          </a:p>
          <a:p>
            <a:pPr lvl="2"/>
            <a:r>
              <a:rPr lang="en-US" dirty="0"/>
              <a:t>(p-value &lt; .05 = statistically significant)</a:t>
            </a:r>
          </a:p>
        </p:txBody>
      </p:sp>
      <p:sp>
        <p:nvSpPr>
          <p:cNvPr id="4" name="AutoShape 2">
            <a:hlinkClick r:id="rId2"/>
            <a:extLst>
              <a:ext uri="{FF2B5EF4-FFF2-40B4-BE49-F238E27FC236}">
                <a16:creationId xmlns:a16="http://schemas.microsoft.com/office/drawing/2014/main" id="{6BD8556A-8ABD-084D-B608-4D084929B8C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41524634"/>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D839B-B0CF-D245-8693-F240C7259475}"/>
              </a:ext>
            </a:extLst>
          </p:cNvPr>
          <p:cNvSpPr>
            <a:spLocks noGrp="1"/>
          </p:cNvSpPr>
          <p:nvPr>
            <p:ph type="title"/>
          </p:nvPr>
        </p:nvSpPr>
        <p:spPr>
          <a:xfrm>
            <a:off x="1023562" y="484632"/>
            <a:ext cx="7050590" cy="823116"/>
          </a:xfrm>
        </p:spPr>
        <p:txBody>
          <a:bodyPr>
            <a:normAutofit/>
          </a:bodyPr>
          <a:lstStyle/>
          <a:p>
            <a:r>
              <a:rPr lang="en-US" sz="3600" dirty="0"/>
              <a:t>Data Cleanup &amp; Exploration</a:t>
            </a:r>
          </a:p>
        </p:txBody>
      </p:sp>
      <p:sp>
        <p:nvSpPr>
          <p:cNvPr id="12" name="Rectangle 11">
            <a:extLst>
              <a:ext uri="{FF2B5EF4-FFF2-40B4-BE49-F238E27FC236}">
                <a16:creationId xmlns:a16="http://schemas.microsoft.com/office/drawing/2014/main" id="{B9F89C22-0475-4427-B7C8-0269AD40E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descr="A screenshot of a social media post&#10;&#10;Description automatically generated">
            <a:extLst>
              <a:ext uri="{FF2B5EF4-FFF2-40B4-BE49-F238E27FC236}">
                <a16:creationId xmlns:a16="http://schemas.microsoft.com/office/drawing/2014/main" id="{FC6F3D71-CFDB-B445-954D-5AE159D1AF9D}"/>
              </a:ext>
            </a:extLst>
          </p:cNvPr>
          <p:cNvPicPr>
            <a:picLocks noChangeAspect="1"/>
          </p:cNvPicPr>
          <p:nvPr/>
        </p:nvPicPr>
        <p:blipFill>
          <a:blip r:embed="rId3"/>
          <a:stretch>
            <a:fillRect/>
          </a:stretch>
        </p:blipFill>
        <p:spPr>
          <a:xfrm>
            <a:off x="6990274" y="887338"/>
            <a:ext cx="4287382" cy="2045762"/>
          </a:xfrm>
          <a:prstGeom prst="rect">
            <a:avLst/>
          </a:prstGeom>
        </p:spPr>
      </p:pic>
      <p:graphicFrame>
        <p:nvGraphicFramePr>
          <p:cNvPr id="8" name="Content Placeholder 2">
            <a:extLst>
              <a:ext uri="{FF2B5EF4-FFF2-40B4-BE49-F238E27FC236}">
                <a16:creationId xmlns:a16="http://schemas.microsoft.com/office/drawing/2014/main" id="{7FC63B4C-BB3F-4863-B39A-589BAC065A30}"/>
              </a:ext>
            </a:extLst>
          </p:cNvPr>
          <p:cNvGraphicFramePr/>
          <p:nvPr>
            <p:extLst>
              <p:ext uri="{D42A27DB-BD31-4B8C-83A1-F6EECF244321}">
                <p14:modId xmlns:p14="http://schemas.microsoft.com/office/powerpoint/2010/main" val="1249670014"/>
              </p:ext>
            </p:extLst>
          </p:nvPr>
        </p:nvGraphicFramePr>
        <p:xfrm>
          <a:off x="928060" y="1719190"/>
          <a:ext cx="5072437" cy="39288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4" name="Picture 13" descr="A screenshot of a cell phone&#10;&#10;Description automatically generated">
            <a:extLst>
              <a:ext uri="{FF2B5EF4-FFF2-40B4-BE49-F238E27FC236}">
                <a16:creationId xmlns:a16="http://schemas.microsoft.com/office/drawing/2014/main" id="{BF97F84A-A012-0946-A894-EA7DA6AD92D4}"/>
              </a:ext>
            </a:extLst>
          </p:cNvPr>
          <p:cNvPicPr>
            <a:picLocks noChangeAspect="1"/>
          </p:cNvPicPr>
          <p:nvPr/>
        </p:nvPicPr>
        <p:blipFill>
          <a:blip r:embed="rId9"/>
          <a:stretch>
            <a:fillRect/>
          </a:stretch>
        </p:blipFill>
        <p:spPr>
          <a:xfrm>
            <a:off x="7925332" y="259680"/>
            <a:ext cx="3546601" cy="618144"/>
          </a:xfrm>
          <a:prstGeom prst="rect">
            <a:avLst/>
          </a:prstGeom>
        </p:spPr>
      </p:pic>
      <p:pic>
        <p:nvPicPr>
          <p:cNvPr id="18" name="Picture 17" descr="A screenshot of a social media post&#10;&#10;Description automatically generated">
            <a:extLst>
              <a:ext uri="{FF2B5EF4-FFF2-40B4-BE49-F238E27FC236}">
                <a16:creationId xmlns:a16="http://schemas.microsoft.com/office/drawing/2014/main" id="{8C0AE901-F708-664D-8644-6F4D2B744A1A}"/>
              </a:ext>
            </a:extLst>
          </p:cNvPr>
          <p:cNvPicPr>
            <a:picLocks noChangeAspect="1"/>
          </p:cNvPicPr>
          <p:nvPr/>
        </p:nvPicPr>
        <p:blipFill>
          <a:blip r:embed="rId10"/>
          <a:stretch>
            <a:fillRect/>
          </a:stretch>
        </p:blipFill>
        <p:spPr>
          <a:xfrm>
            <a:off x="8551843" y="2776465"/>
            <a:ext cx="3422044" cy="1814322"/>
          </a:xfrm>
          <a:prstGeom prst="rect">
            <a:avLst/>
          </a:prstGeom>
        </p:spPr>
      </p:pic>
      <p:pic>
        <p:nvPicPr>
          <p:cNvPr id="20" name="Picture 19" descr="A screenshot of a cell phone&#10;&#10;Description automatically generated">
            <a:extLst>
              <a:ext uri="{FF2B5EF4-FFF2-40B4-BE49-F238E27FC236}">
                <a16:creationId xmlns:a16="http://schemas.microsoft.com/office/drawing/2014/main" id="{FC313FD0-0ADB-E141-A7A1-080F0F68CD3D}"/>
              </a:ext>
            </a:extLst>
          </p:cNvPr>
          <p:cNvPicPr>
            <a:picLocks noChangeAspect="1"/>
          </p:cNvPicPr>
          <p:nvPr/>
        </p:nvPicPr>
        <p:blipFill>
          <a:blip r:embed="rId11"/>
          <a:stretch>
            <a:fillRect/>
          </a:stretch>
        </p:blipFill>
        <p:spPr>
          <a:xfrm>
            <a:off x="6191504" y="4521518"/>
            <a:ext cx="4071361" cy="1098550"/>
          </a:xfrm>
          <a:prstGeom prst="rect">
            <a:avLst/>
          </a:prstGeom>
        </p:spPr>
      </p:pic>
      <p:pic>
        <p:nvPicPr>
          <p:cNvPr id="22" name="Picture 21" descr="A screenshot of a cell phone&#10;&#10;Description automatically generated">
            <a:extLst>
              <a:ext uri="{FF2B5EF4-FFF2-40B4-BE49-F238E27FC236}">
                <a16:creationId xmlns:a16="http://schemas.microsoft.com/office/drawing/2014/main" id="{12B67463-AC52-D64B-9199-CAB871C686D5}"/>
              </a:ext>
            </a:extLst>
          </p:cNvPr>
          <p:cNvPicPr>
            <a:picLocks noChangeAspect="1"/>
          </p:cNvPicPr>
          <p:nvPr/>
        </p:nvPicPr>
        <p:blipFill>
          <a:blip r:embed="rId12"/>
          <a:stretch>
            <a:fillRect/>
          </a:stretch>
        </p:blipFill>
        <p:spPr>
          <a:xfrm>
            <a:off x="7562087" y="5546483"/>
            <a:ext cx="4273090" cy="1051837"/>
          </a:xfrm>
          <a:prstGeom prst="rect">
            <a:avLst/>
          </a:prstGeom>
        </p:spPr>
      </p:pic>
    </p:spTree>
    <p:extLst>
      <p:ext uri="{BB962C8B-B14F-4D97-AF65-F5344CB8AC3E}">
        <p14:creationId xmlns:p14="http://schemas.microsoft.com/office/powerpoint/2010/main" val="1842010953"/>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54364-7F0D-2C40-BE5C-A832231E1558}"/>
              </a:ext>
            </a:extLst>
          </p:cNvPr>
          <p:cNvSpPr>
            <a:spLocks noGrp="1"/>
          </p:cNvSpPr>
          <p:nvPr>
            <p:ph type="title"/>
          </p:nvPr>
        </p:nvSpPr>
        <p:spPr>
          <a:xfrm>
            <a:off x="1390650" y="685800"/>
            <a:ext cx="4705346" cy="1485900"/>
          </a:xfrm>
        </p:spPr>
        <p:txBody>
          <a:bodyPr>
            <a:normAutofit/>
          </a:bodyPr>
          <a:lstStyle/>
          <a:p>
            <a:r>
              <a:rPr lang="en-US" dirty="0"/>
              <a:t>Questions &amp; Data</a:t>
            </a:r>
          </a:p>
        </p:txBody>
      </p:sp>
      <p:sp>
        <p:nvSpPr>
          <p:cNvPr id="3" name="Content Placeholder 2">
            <a:extLst>
              <a:ext uri="{FF2B5EF4-FFF2-40B4-BE49-F238E27FC236}">
                <a16:creationId xmlns:a16="http://schemas.microsoft.com/office/drawing/2014/main" id="{1D2F2C74-829E-A54A-A306-12C58A09B378}"/>
              </a:ext>
            </a:extLst>
          </p:cNvPr>
          <p:cNvSpPr>
            <a:spLocks noGrp="1"/>
          </p:cNvSpPr>
          <p:nvPr>
            <p:ph idx="1"/>
          </p:nvPr>
        </p:nvSpPr>
        <p:spPr>
          <a:xfrm>
            <a:off x="1390649" y="2286000"/>
            <a:ext cx="4743353" cy="3581400"/>
          </a:xfrm>
        </p:spPr>
        <p:txBody>
          <a:bodyPr>
            <a:normAutofit/>
          </a:bodyPr>
          <a:lstStyle/>
          <a:p>
            <a:r>
              <a:rPr lang="en-US" sz="1700" dirty="0"/>
              <a:t>Elaborate on the questions we asked, describing what kinds of data we needed to answer them, and where we found it.</a:t>
            </a:r>
          </a:p>
          <a:p>
            <a:r>
              <a:rPr lang="en-US" sz="1700" dirty="0"/>
              <a:t>Q1: Which </a:t>
            </a:r>
            <a:r>
              <a:rPr lang="en-US" sz="1700" b="1" dirty="0"/>
              <a:t>countries</a:t>
            </a:r>
            <a:r>
              <a:rPr lang="en-US" sz="1700" dirty="0"/>
              <a:t> had the lowest happiness score? highest happiness score? </a:t>
            </a:r>
          </a:p>
          <a:p>
            <a:pPr lvl="1"/>
            <a:r>
              <a:rPr lang="en-US" sz="1700" dirty="0"/>
              <a:t>The average over the last three years shows Finland as having the happiest overall score. Rounding out the top five is Denmark, Norway, Switzerland, and Iceland. Inversely, the lowest happiness scores fall on South Sudan, Afghanistan, and Central African Republic. </a:t>
            </a:r>
          </a:p>
          <a:p>
            <a:endParaRPr lang="en-US" sz="1700" dirty="0"/>
          </a:p>
        </p:txBody>
      </p:sp>
      <p:pic>
        <p:nvPicPr>
          <p:cNvPr id="5" name="Picture 4">
            <a:extLst>
              <a:ext uri="{FF2B5EF4-FFF2-40B4-BE49-F238E27FC236}">
                <a16:creationId xmlns:a16="http://schemas.microsoft.com/office/drawing/2014/main" id="{987324E8-7481-2C4F-8F79-87860CCD33AF}"/>
              </a:ext>
            </a:extLst>
          </p:cNvPr>
          <p:cNvPicPr>
            <a:picLocks noChangeAspect="1"/>
          </p:cNvPicPr>
          <p:nvPr/>
        </p:nvPicPr>
        <p:blipFill rotWithShape="1">
          <a:blip r:embed="rId2"/>
          <a:srcRect l="562" r="-3" b="-3"/>
          <a:stretch/>
        </p:blipFill>
        <p:spPr>
          <a:xfrm>
            <a:off x="6495278" y="3995928"/>
            <a:ext cx="5423375" cy="2269181"/>
          </a:xfrm>
          <a:prstGeom prst="rect">
            <a:avLst/>
          </a:prstGeom>
        </p:spPr>
      </p:pic>
      <p:pic>
        <p:nvPicPr>
          <p:cNvPr id="6" name="Picture 5">
            <a:extLst>
              <a:ext uri="{FF2B5EF4-FFF2-40B4-BE49-F238E27FC236}">
                <a16:creationId xmlns:a16="http://schemas.microsoft.com/office/drawing/2014/main" id="{2BC83C5E-3337-FE41-A389-E3E0DE8F5669}"/>
              </a:ext>
            </a:extLst>
          </p:cNvPr>
          <p:cNvPicPr>
            <a:picLocks noChangeAspect="1"/>
          </p:cNvPicPr>
          <p:nvPr/>
        </p:nvPicPr>
        <p:blipFill>
          <a:blip r:embed="rId3"/>
          <a:stretch>
            <a:fillRect/>
          </a:stretch>
        </p:blipFill>
        <p:spPr>
          <a:xfrm>
            <a:off x="6495278" y="957042"/>
            <a:ext cx="5423375" cy="2234214"/>
          </a:xfrm>
          <a:prstGeom prst="rect">
            <a:avLst/>
          </a:prstGeom>
        </p:spPr>
      </p:pic>
      <p:sp>
        <p:nvSpPr>
          <p:cNvPr id="7" name="TextBox 6">
            <a:extLst>
              <a:ext uri="{FF2B5EF4-FFF2-40B4-BE49-F238E27FC236}">
                <a16:creationId xmlns:a16="http://schemas.microsoft.com/office/drawing/2014/main" id="{5A7FCAFA-83C6-DE4C-A9C8-B9776180D962}"/>
              </a:ext>
            </a:extLst>
          </p:cNvPr>
          <p:cNvSpPr txBox="1"/>
          <p:nvPr/>
        </p:nvSpPr>
        <p:spPr>
          <a:xfrm>
            <a:off x="6577990" y="609569"/>
            <a:ext cx="4004112" cy="369332"/>
          </a:xfrm>
          <a:prstGeom prst="rect">
            <a:avLst/>
          </a:prstGeom>
          <a:noFill/>
        </p:spPr>
        <p:txBody>
          <a:bodyPr wrap="square" rtlCol="0">
            <a:spAutoFit/>
          </a:bodyPr>
          <a:lstStyle/>
          <a:p>
            <a:r>
              <a:rPr lang="en-US" dirty="0"/>
              <a:t>Top 10</a:t>
            </a:r>
          </a:p>
        </p:txBody>
      </p:sp>
      <p:sp>
        <p:nvSpPr>
          <p:cNvPr id="8" name="TextBox 7">
            <a:extLst>
              <a:ext uri="{FF2B5EF4-FFF2-40B4-BE49-F238E27FC236}">
                <a16:creationId xmlns:a16="http://schemas.microsoft.com/office/drawing/2014/main" id="{3EA4A227-7983-6D41-8F1B-06B89F6EED34}"/>
              </a:ext>
            </a:extLst>
          </p:cNvPr>
          <p:cNvSpPr txBox="1"/>
          <p:nvPr/>
        </p:nvSpPr>
        <p:spPr>
          <a:xfrm>
            <a:off x="6577989" y="3621026"/>
            <a:ext cx="3563537" cy="369332"/>
          </a:xfrm>
          <a:prstGeom prst="rect">
            <a:avLst/>
          </a:prstGeom>
          <a:noFill/>
        </p:spPr>
        <p:txBody>
          <a:bodyPr wrap="square" rtlCol="0">
            <a:spAutoFit/>
          </a:bodyPr>
          <a:lstStyle/>
          <a:p>
            <a:r>
              <a:rPr lang="en-US" dirty="0"/>
              <a:t>Bottom 10</a:t>
            </a:r>
          </a:p>
        </p:txBody>
      </p:sp>
    </p:spTree>
    <p:extLst>
      <p:ext uri="{BB962C8B-B14F-4D97-AF65-F5344CB8AC3E}">
        <p14:creationId xmlns:p14="http://schemas.microsoft.com/office/powerpoint/2010/main" val="371551033"/>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7C11C-8974-BE4B-A555-12D68A8D5B6D}"/>
              </a:ext>
            </a:extLst>
          </p:cNvPr>
          <p:cNvSpPr>
            <a:spLocks noGrp="1"/>
          </p:cNvSpPr>
          <p:nvPr>
            <p:ph type="title"/>
          </p:nvPr>
        </p:nvSpPr>
        <p:spPr>
          <a:xfrm>
            <a:off x="1023562" y="685800"/>
            <a:ext cx="4554278" cy="1261872"/>
          </a:xfrm>
        </p:spPr>
        <p:txBody>
          <a:bodyPr>
            <a:normAutofit/>
          </a:bodyPr>
          <a:lstStyle/>
          <a:p>
            <a:r>
              <a:rPr lang="en-US" sz="4000" dirty="0"/>
              <a:t>Questions &amp; Data</a:t>
            </a:r>
            <a:br>
              <a:rPr lang="en-US" sz="4000" dirty="0"/>
            </a:br>
            <a:r>
              <a:rPr lang="en-US" sz="4000" dirty="0"/>
              <a:t>Q1 cont. </a:t>
            </a:r>
          </a:p>
        </p:txBody>
      </p:sp>
      <p:sp>
        <p:nvSpPr>
          <p:cNvPr id="10" name="Rectangle 9">
            <a:extLst>
              <a:ext uri="{FF2B5EF4-FFF2-40B4-BE49-F238E27FC236}">
                <a16:creationId xmlns:a16="http://schemas.microsoft.com/office/drawing/2014/main" id="{B9F89C22-0475-4427-B7C8-0269AD40E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78E1BBA2-C223-E245-B32E-9F9F5FC3FD6D}"/>
              </a:ext>
            </a:extLst>
          </p:cNvPr>
          <p:cNvSpPr>
            <a:spLocks noGrp="1"/>
          </p:cNvSpPr>
          <p:nvPr>
            <p:ph idx="1"/>
          </p:nvPr>
        </p:nvSpPr>
        <p:spPr>
          <a:xfrm>
            <a:off x="1023562" y="2286000"/>
            <a:ext cx="5072437" cy="3581400"/>
          </a:xfrm>
        </p:spPr>
        <p:txBody>
          <a:bodyPr>
            <a:normAutofit/>
          </a:bodyPr>
          <a:lstStyle/>
          <a:p>
            <a:r>
              <a:rPr lang="en-US" sz="1800"/>
              <a:t>Q1: Which </a:t>
            </a:r>
            <a:r>
              <a:rPr lang="en-US" sz="1800" b="1"/>
              <a:t>countries</a:t>
            </a:r>
            <a:r>
              <a:rPr lang="en-US" sz="1800"/>
              <a:t> had the lowest happiness score? highest happiness score? </a:t>
            </a:r>
          </a:p>
          <a:p>
            <a:pPr lvl="1"/>
            <a:r>
              <a:rPr lang="en-US" sz="1800"/>
              <a:t>The average over the last three years shows Finland as having the happiest overall score. Rounding out the top five is Denmark, Norway, Switzerland, and Iceland. Inversely, the lowest happiness scores fall on South Sudan, Afghanistan, and Central African Republic. </a:t>
            </a:r>
          </a:p>
          <a:p>
            <a:endParaRPr lang="en-US" sz="1800"/>
          </a:p>
        </p:txBody>
      </p:sp>
      <p:pic>
        <p:nvPicPr>
          <p:cNvPr id="5" name="Picture 4">
            <a:extLst>
              <a:ext uri="{FF2B5EF4-FFF2-40B4-BE49-F238E27FC236}">
                <a16:creationId xmlns:a16="http://schemas.microsoft.com/office/drawing/2014/main" id="{45D5BC83-C65E-1248-A636-335955567107}"/>
              </a:ext>
            </a:extLst>
          </p:cNvPr>
          <p:cNvPicPr>
            <a:picLocks noChangeAspect="1"/>
          </p:cNvPicPr>
          <p:nvPr/>
        </p:nvPicPr>
        <p:blipFill>
          <a:blip r:embed="rId2"/>
          <a:stretch>
            <a:fillRect/>
          </a:stretch>
        </p:blipFill>
        <p:spPr>
          <a:xfrm>
            <a:off x="6614162" y="142639"/>
            <a:ext cx="5180421" cy="3315468"/>
          </a:xfrm>
          <a:prstGeom prst="rect">
            <a:avLst/>
          </a:prstGeom>
        </p:spPr>
      </p:pic>
      <p:sp>
        <p:nvSpPr>
          <p:cNvPr id="4" name="AutoShape 2">
            <a:hlinkClick r:id="rId3"/>
            <a:extLst>
              <a:ext uri="{FF2B5EF4-FFF2-40B4-BE49-F238E27FC236}">
                <a16:creationId xmlns:a16="http://schemas.microsoft.com/office/drawing/2014/main" id="{4D761685-8285-EC4A-AED4-B5F73541F92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59D0FEC4-C531-9A46-B9CF-698800E9835A}"/>
              </a:ext>
            </a:extLst>
          </p:cNvPr>
          <p:cNvPicPr>
            <a:picLocks noChangeAspect="1"/>
          </p:cNvPicPr>
          <p:nvPr/>
        </p:nvPicPr>
        <p:blipFill>
          <a:blip r:embed="rId4"/>
          <a:stretch>
            <a:fillRect/>
          </a:stretch>
        </p:blipFill>
        <p:spPr>
          <a:xfrm>
            <a:off x="6614161" y="3530285"/>
            <a:ext cx="5180421" cy="3117403"/>
          </a:xfrm>
          <a:prstGeom prst="rect">
            <a:avLst/>
          </a:prstGeom>
        </p:spPr>
      </p:pic>
    </p:spTree>
    <p:extLst>
      <p:ext uri="{BB962C8B-B14F-4D97-AF65-F5344CB8AC3E}">
        <p14:creationId xmlns:p14="http://schemas.microsoft.com/office/powerpoint/2010/main" val="4021930850"/>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E8A64-6951-1041-831B-9FC3D693EE38}"/>
              </a:ext>
            </a:extLst>
          </p:cNvPr>
          <p:cNvSpPr>
            <a:spLocks noGrp="1"/>
          </p:cNvSpPr>
          <p:nvPr>
            <p:ph type="title"/>
          </p:nvPr>
        </p:nvSpPr>
        <p:spPr>
          <a:xfrm>
            <a:off x="1371600" y="685800"/>
            <a:ext cx="4971010" cy="658368"/>
          </a:xfrm>
        </p:spPr>
        <p:txBody>
          <a:bodyPr>
            <a:normAutofit fontScale="90000"/>
          </a:bodyPr>
          <a:lstStyle/>
          <a:p>
            <a:r>
              <a:rPr lang="en-US" dirty="0"/>
              <a:t>Questions &amp; Data: Cont.</a:t>
            </a:r>
          </a:p>
        </p:txBody>
      </p:sp>
      <p:sp>
        <p:nvSpPr>
          <p:cNvPr id="3" name="Content Placeholder 2">
            <a:extLst>
              <a:ext uri="{FF2B5EF4-FFF2-40B4-BE49-F238E27FC236}">
                <a16:creationId xmlns:a16="http://schemas.microsoft.com/office/drawing/2014/main" id="{7C441C0B-AF35-9445-B104-3CF11EA7A49B}"/>
              </a:ext>
            </a:extLst>
          </p:cNvPr>
          <p:cNvSpPr>
            <a:spLocks noGrp="1"/>
          </p:cNvSpPr>
          <p:nvPr>
            <p:ph idx="1"/>
          </p:nvPr>
        </p:nvSpPr>
        <p:spPr>
          <a:xfrm>
            <a:off x="1371599" y="2286000"/>
            <a:ext cx="4971011" cy="3606852"/>
          </a:xfrm>
        </p:spPr>
        <p:txBody>
          <a:bodyPr>
            <a:normAutofit/>
          </a:bodyPr>
          <a:lstStyle/>
          <a:p>
            <a:r>
              <a:rPr lang="en-US" sz="1800" dirty="0"/>
              <a:t>Q2: What are the outliers for the measures of SWB: social support, healthy life expectancy, generosity, freedom to make life choices, GDP per capita, and perception of corruption? How do they compare?</a:t>
            </a:r>
          </a:p>
          <a:p>
            <a:pPr lvl="1"/>
            <a:r>
              <a:rPr lang="en-US" sz="1800" dirty="0"/>
              <a:t>Perception of corruption saw the most outliers at the high end. A high rating is interpreted as less corruption. The mean fell around .12 </a:t>
            </a:r>
          </a:p>
        </p:txBody>
      </p:sp>
      <p:pic>
        <p:nvPicPr>
          <p:cNvPr id="4" name="Picture 3">
            <a:extLst>
              <a:ext uri="{FF2B5EF4-FFF2-40B4-BE49-F238E27FC236}">
                <a16:creationId xmlns:a16="http://schemas.microsoft.com/office/drawing/2014/main" id="{ADBDB1DA-042F-2F4F-BAB2-405EFBB274D6}"/>
              </a:ext>
            </a:extLst>
          </p:cNvPr>
          <p:cNvPicPr>
            <a:picLocks noChangeAspect="1"/>
          </p:cNvPicPr>
          <p:nvPr/>
        </p:nvPicPr>
        <p:blipFill>
          <a:blip r:embed="rId2"/>
          <a:stretch>
            <a:fillRect/>
          </a:stretch>
        </p:blipFill>
        <p:spPr>
          <a:xfrm>
            <a:off x="6912865" y="1032554"/>
            <a:ext cx="4241708" cy="4792891"/>
          </a:xfrm>
          <a:prstGeom prst="rect">
            <a:avLst/>
          </a:prstGeom>
        </p:spPr>
      </p:pic>
    </p:spTree>
    <p:extLst>
      <p:ext uri="{BB962C8B-B14F-4D97-AF65-F5344CB8AC3E}">
        <p14:creationId xmlns:p14="http://schemas.microsoft.com/office/powerpoint/2010/main" val="2100049165"/>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B7209-0973-5144-8712-4B2E9A7F49D9}"/>
              </a:ext>
            </a:extLst>
          </p:cNvPr>
          <p:cNvSpPr>
            <a:spLocks noGrp="1"/>
          </p:cNvSpPr>
          <p:nvPr>
            <p:ph type="title"/>
          </p:nvPr>
        </p:nvSpPr>
        <p:spPr>
          <a:xfrm>
            <a:off x="1023562" y="685800"/>
            <a:ext cx="4682294" cy="1115568"/>
          </a:xfrm>
        </p:spPr>
        <p:txBody>
          <a:bodyPr>
            <a:normAutofit fontScale="90000"/>
          </a:bodyPr>
          <a:lstStyle/>
          <a:p>
            <a:r>
              <a:rPr lang="en-US" dirty="0"/>
              <a:t>Questions &amp; Data: Cont.</a:t>
            </a:r>
          </a:p>
        </p:txBody>
      </p:sp>
      <p:sp>
        <p:nvSpPr>
          <p:cNvPr id="9" name="Rectangle 8">
            <a:extLst>
              <a:ext uri="{FF2B5EF4-FFF2-40B4-BE49-F238E27FC236}">
                <a16:creationId xmlns:a16="http://schemas.microsoft.com/office/drawing/2014/main" id="{B9F89C22-0475-4427-B7C8-0269AD40E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BE4FADB8-D0E5-F84E-898C-A5157C6BEB59}"/>
              </a:ext>
            </a:extLst>
          </p:cNvPr>
          <p:cNvSpPr>
            <a:spLocks noGrp="1"/>
          </p:cNvSpPr>
          <p:nvPr>
            <p:ph idx="1"/>
          </p:nvPr>
        </p:nvSpPr>
        <p:spPr>
          <a:xfrm>
            <a:off x="1023562" y="2286000"/>
            <a:ext cx="5072437" cy="3581400"/>
          </a:xfrm>
        </p:spPr>
        <p:txBody>
          <a:bodyPr>
            <a:normAutofit/>
          </a:bodyPr>
          <a:lstStyle/>
          <a:p>
            <a:r>
              <a:rPr lang="en-US" sz="1800" dirty="0"/>
              <a:t>Q3: Which of the measures of SWB (i.e., social support, healthy life expectancy, generosity, freedom to make life choices, GDP per capita, and perception of corruption) are most highly correlated with a higher happiness score?</a:t>
            </a:r>
          </a:p>
          <a:p>
            <a:pPr lvl="1"/>
            <a:r>
              <a:rPr lang="en-US" sz="1800" dirty="0"/>
              <a:t>We found that GDP had the highest correlation at .81 with Social Support and Healthy Life Expectancy rounding out the top three. </a:t>
            </a:r>
          </a:p>
          <a:p>
            <a:pPr lvl="1"/>
            <a:r>
              <a:rPr lang="en-US" sz="1800" dirty="0"/>
              <a:t>All other SWBs were moderate to weak correlations. </a:t>
            </a:r>
          </a:p>
          <a:p>
            <a:endParaRPr lang="en-US" sz="1800" dirty="0"/>
          </a:p>
        </p:txBody>
      </p:sp>
      <p:pic>
        <p:nvPicPr>
          <p:cNvPr id="4" name="Picture 3">
            <a:extLst>
              <a:ext uri="{FF2B5EF4-FFF2-40B4-BE49-F238E27FC236}">
                <a16:creationId xmlns:a16="http://schemas.microsoft.com/office/drawing/2014/main" id="{17D0175F-B855-F948-887A-2B383E9CC1C0}"/>
              </a:ext>
            </a:extLst>
          </p:cNvPr>
          <p:cNvPicPr>
            <a:picLocks noChangeAspect="1"/>
          </p:cNvPicPr>
          <p:nvPr/>
        </p:nvPicPr>
        <p:blipFill>
          <a:blip r:embed="rId2"/>
          <a:stretch>
            <a:fillRect/>
          </a:stretch>
        </p:blipFill>
        <p:spPr>
          <a:xfrm>
            <a:off x="6493937" y="2962460"/>
            <a:ext cx="5105445" cy="1403997"/>
          </a:xfrm>
          <a:prstGeom prst="rect">
            <a:avLst/>
          </a:prstGeom>
        </p:spPr>
      </p:pic>
    </p:spTree>
    <p:extLst>
      <p:ext uri="{BB962C8B-B14F-4D97-AF65-F5344CB8AC3E}">
        <p14:creationId xmlns:p14="http://schemas.microsoft.com/office/powerpoint/2010/main" val="2854489524"/>
      </p:ext>
    </p:extLst>
  </p:cSld>
  <p:clrMapOvr>
    <a:masterClrMapping/>
  </p:clrMapOvr>
  <p:transition spd="med">
    <p:pull/>
  </p:transition>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978</Words>
  <Application>Microsoft Macintosh PowerPoint</Application>
  <PresentationFormat>Widescreen</PresentationFormat>
  <Paragraphs>83</Paragraphs>
  <Slides>16</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Franklin Gothic Book</vt:lpstr>
      <vt:lpstr>Wingdings</vt:lpstr>
      <vt:lpstr>Crop</vt:lpstr>
      <vt:lpstr>Happiness Explained:  An Exploration of Happiness Scores by Country </vt:lpstr>
      <vt:lpstr>Motivation &amp; Summary </vt:lpstr>
      <vt:lpstr>Motivation &amp; Summary Cont. </vt:lpstr>
      <vt:lpstr>Motivation &amp; Summary Cont. </vt:lpstr>
      <vt:lpstr>Data Cleanup &amp; Exploration</vt:lpstr>
      <vt:lpstr>Questions &amp; Data</vt:lpstr>
      <vt:lpstr>Questions &amp; Data Q1 cont. </vt:lpstr>
      <vt:lpstr>Questions &amp; Data: Cont.</vt:lpstr>
      <vt:lpstr>Questions &amp; Data: Cont.</vt:lpstr>
      <vt:lpstr>Questions &amp; Data: Cont.</vt:lpstr>
      <vt:lpstr>Questions &amp; Data: Cont.</vt:lpstr>
      <vt:lpstr>Data Analysis</vt:lpstr>
      <vt:lpstr>Discussion:</vt:lpstr>
      <vt:lpstr>Post Mortem:</vt:lpstr>
      <vt:lpstr>Open floor Q &amp; A</vt:lpstr>
      <vt:lpstr>Sources and other docs: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Happiness Explained:  An Exploration of Happiness Scores by Country </dc:title>
  <dc:creator>Nathan Bolt</dc:creator>
  <cp:lastModifiedBy>Nathan Bolt</cp:lastModifiedBy>
  <cp:revision>1</cp:revision>
  <dcterms:created xsi:type="dcterms:W3CDTF">2020-07-22T13:32:36Z</dcterms:created>
  <dcterms:modified xsi:type="dcterms:W3CDTF">2020-07-22T13:35:01Z</dcterms:modified>
</cp:coreProperties>
</file>